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14"/>
  </p:notesMasterIdLst>
  <p:sldIdLst>
    <p:sldId id="256" r:id="rId2"/>
    <p:sldId id="303" r:id="rId3"/>
    <p:sldId id="400" r:id="rId4"/>
    <p:sldId id="388" r:id="rId5"/>
    <p:sldId id="391" r:id="rId6"/>
    <p:sldId id="392" r:id="rId7"/>
    <p:sldId id="390" r:id="rId8"/>
    <p:sldId id="386" r:id="rId9"/>
    <p:sldId id="387" r:id="rId10"/>
    <p:sldId id="258" r:id="rId11"/>
    <p:sldId id="260" r:id="rId12"/>
    <p:sldId id="401" r:id="rId1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ter Frazier" initials="WF" lastIdx="1" clrIdx="0"/>
  <p:cmAuthor id="2" name=" 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520" autoAdjust="0"/>
  </p:normalViewPr>
  <p:slideViewPr>
    <p:cSldViewPr snapToGrid="0">
      <p:cViewPr>
        <p:scale>
          <a:sx n="79" d="100"/>
          <a:sy n="79" d="100"/>
        </p:scale>
        <p:origin x="420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-14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12" units="cm"/>
          <inkml:channel name="Y" type="integer" max="1872" units="cm"/>
          <inkml:channel name="T" type="integer" max="2.14748E9" units="dev"/>
        </inkml:traceFormat>
        <inkml:channelProperties>
          <inkml:channelProperty channel="X" name="resolution" value="96" units="1/cm"/>
          <inkml:channelProperty channel="Y" name="resolution" value="96" units="1/cm"/>
          <inkml:channelProperty channel="T" name="resolution" value="1" units="1/dev"/>
        </inkml:channelProperties>
      </inkml:inkSource>
      <inkml:timestamp xml:id="ts0" timeString="2020-04-09T16:30:38.0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fitToCurve" value="1"/>
    </inkml:brush>
  </inkml:definitions>
  <inkml:trace contextRef="#ctx0" brushRef="#br0">2335 15 0,'0'0'0,"0"0"0,0 0 16,-56 0-16,14 0 0,-14 0 16,-14-14-16,-14 14 15,14 0-15,1 0 16,13 0-16,0 0 16,-14 0-16,-42 0 15,-13 14-15,-1 0 16,28 0-16,14 0 15,14 0-15,-27 0 16,-29-1-16,0 15 16,15 0-16,27 0 15,14 13-15,0 1 16,0 0-16,0-14 16,14-1-16,15 1 15,-1 0-15,14 0 16,0 0-16,14-15 15,0 1-15,0 0 0,0 0 16,0 0-16,14 14 16,0-14-16,0 0 15,0-1-15,0 1 16,14 0-16,0 0 16,0 0-16,14 0 15,0 0-15,0 0 16,0 0-16,0 13 15,-14 1-15,-1-14 16,1 0-16,0 14 16,0-14-16,14 13 15,0-13-15,0 14 16,14 0-16,-14-14 16,0 0-16,14 0 15,0 0-15,0-1 16,0 1-16,-1 0 15,-13 0-15,14 14 16,0-14-16,-14 0 16,14 0-16,-14-1 0,14 1 15,-14 0 1,14 0-16,14 0 16,0 0-16,-1 0 0,15 0 15,0 0-15,0 0 16,-14-1-16,0 1 15,-28 0-15,0-14 16,-1 14-16,1-14 16,28 0-16,0 0 15,0 14-15,14-14 16,0 0-16,0 0 16,-1 0-16,1 0 15,-28 0-15,0 0 16,0 0-16,14 0 15,14-14-15,13 0 16,1 14-16,14-14 16,-28 14-16,0 0 15,-28-14-15,-1 1 16,15-1-16,0-14 16,0 0-16,14 0 15,0-13-15,0 13 16,-1-14-16,-13 0 15,0 15-15,-14-1 16,0 0-16,-14 0 0,0 0 16,0 1-1,-14 13-15,0 0 0,0 0 16,0 0-16,-14 0 16,0 0-16,0 0 15,0 1-15,0-15 16,-14 0-16,0-14 15,-14-13-15,-14 13 16,0-14-16,-14 1 16,-14-1-16,0 15 15,-13-1-15,27 0 16,14 14-16,-14 1 16,-14-1-16,-28 0 15,-27 14-15,13 0 16,14 0-16,42 1 15,-14-1-15,-27 0 16,-29 14-16,0 0 16,15 0-16,27 0 15,28 0-15,0 14 16,-28 0-16,-14-1 16,1 1-16,-1 0 15,14 0-15,14 0 0,0 0 16,1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r">
              <a:defRPr sz="1200"/>
            </a:lvl1pPr>
          </a:lstStyle>
          <a:p>
            <a:fld id="{F94B9C89-4D8C-4986-9069-C41B35E6B08F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2" tIns="46671" rIns="93342" bIns="466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3342" tIns="46671" rIns="93342" bIns="4667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r">
              <a:defRPr sz="1200"/>
            </a:lvl1pPr>
          </a:lstStyle>
          <a:p>
            <a:fld id="{74971A85-477E-4582-982B-FC117D28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3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6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KS/LE</a:t>
            </a:r>
          </a:p>
          <a:p>
            <a:pPr marL="175016" indent="-175016">
              <a:buFont typeface="Arial" panose="020B0604020202020204" pitchFamily="34" charset="0"/>
              <a:buChar char="•"/>
            </a:pPr>
            <a:r>
              <a:rPr lang="en-US" dirty="0"/>
              <a:t>Applicants after July 1, 2018 will not longer be able to count internship and practicum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71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KS/LE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83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KS/LE</a:t>
            </a:r>
          </a:p>
          <a:p>
            <a:pPr marL="175016" indent="-175016">
              <a:buFont typeface="Arial" panose="020B0604020202020204" pitchFamily="34" charset="0"/>
              <a:buChar char="•"/>
            </a:pPr>
            <a:r>
              <a:rPr lang="en-US" dirty="0"/>
              <a:t>Applicants after July 1, 2018 will not longer be able to count internship and practicum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71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Hours entered into the weekly online logs are automatically populated in red text. When complete with supervision P-LPC or LPC-S will verify the hours by entering the totals in the boxes by clicking on the “update completed hours” button.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1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7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1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7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1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0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0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03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93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024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80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255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6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18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4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2710" y="1082584"/>
            <a:ext cx="8825218" cy="1718075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Nuts and Bolts of Supervision:</a:t>
            </a:r>
            <a:br>
              <a:rPr lang="en-US" sz="4000" dirty="0"/>
            </a:br>
            <a:r>
              <a:rPr lang="en-US" sz="4000" dirty="0"/>
              <a:t>P-LPC to LPC Candidate Application</a:t>
            </a:r>
          </a:p>
        </p:txBody>
      </p:sp>
    </p:spTree>
    <p:extLst>
      <p:ext uri="{BB962C8B-B14F-4D97-AF65-F5344CB8AC3E}">
        <p14:creationId xmlns:p14="http://schemas.microsoft.com/office/powerpoint/2010/main" val="145079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610A-3A13-4B28-9184-AD9B4B98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001591" cy="1320800"/>
          </a:xfrm>
        </p:spPr>
        <p:txBody>
          <a:bodyPr/>
          <a:lstStyle/>
          <a:p>
            <a:r>
              <a:rPr lang="en-US" dirty="0"/>
              <a:t>Supervised Experience requirements </a:t>
            </a:r>
            <a:br>
              <a:rPr lang="en-US" dirty="0"/>
            </a:br>
            <a:r>
              <a:rPr lang="en-US" dirty="0"/>
              <a:t>for the LPC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ADF02-B66F-5846-B3C9-C76ED3C03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8065" y="1930400"/>
            <a:ext cx="4184034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Gabriola"/>
              </a:rPr>
              <a:t>LPC requirements </a:t>
            </a:r>
            <a:r>
              <a:rPr lang="en-US" sz="2400" i="1" dirty="0">
                <a:solidFill>
                  <a:schemeClr val="tx1"/>
                </a:solidFill>
                <a:cs typeface="Gabriola"/>
              </a:rPr>
              <a:t>(Beginning July 1, 2018)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i="1" dirty="0">
              <a:solidFill>
                <a:schemeClr val="tx1"/>
              </a:solidFill>
              <a:cs typeface="Gabriola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tx1"/>
                </a:solidFill>
                <a:cs typeface="Gabriola"/>
              </a:rPr>
              <a:t>3,000 post-masters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tx1"/>
                </a:solidFill>
                <a:cs typeface="Gabriola"/>
              </a:rPr>
              <a:t>1,200 direct services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tx1"/>
                </a:solidFill>
                <a:cs typeface="Gabriola"/>
              </a:rPr>
              <a:t>100 supervision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4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610A-3A13-4B28-9184-AD9B4B98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Supervision Contract Requirements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Aharoni" panose="02010803020104030203" pitchFamily="2" charset="-79"/>
              </a:rPr>
              <a:t>P-LPCs must report supervised hours using the online log portal provided through the LPC Board’s website.</a:t>
            </a:r>
            <a:r>
              <a:rPr lang="en-US" sz="3200" dirty="0">
                <a:solidFill>
                  <a:schemeClr val="tx1"/>
                </a:solidFill>
                <a:cs typeface="Gabriola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cs typeface="Gabriola"/>
              </a:rPr>
              <a:t>Supervised Experience must be entered in the online reporting log weekly and LPC-S reviews/edits/approves.</a:t>
            </a:r>
            <a:endParaRPr lang="en-US" sz="2600" dirty="0">
              <a:solidFill>
                <a:schemeClr val="tx1"/>
              </a:solidFill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40404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Supervised Experience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13378"/>
            <a:ext cx="9144000" cy="2052851"/>
          </a:xfrm>
          <a:prstGeom prst="rect">
            <a:avLst/>
          </a:prstGeom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689C502-2ACE-4DA2-B093-27E86764C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753471"/>
            <a:ext cx="10507944" cy="13823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898136-A5C5-46A5-BF2F-D2BD0B9A112B}"/>
              </a:ext>
            </a:extLst>
          </p:cNvPr>
          <p:cNvSpPr/>
          <p:nvPr/>
        </p:nvSpPr>
        <p:spPr>
          <a:xfrm>
            <a:off x="1524000" y="4857750"/>
            <a:ext cx="1436370" cy="2400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56381" y="3217642"/>
            <a:ext cx="9393735" cy="2038162"/>
            <a:chOff x="1295400" y="3466228"/>
            <a:chExt cx="9393735" cy="2038162"/>
          </a:xfrm>
        </p:grpSpPr>
        <p:sp>
          <p:nvSpPr>
            <p:cNvPr id="11" name="Rounded Rectangle 10"/>
            <p:cNvSpPr/>
            <p:nvPr/>
          </p:nvSpPr>
          <p:spPr>
            <a:xfrm>
              <a:off x="6934199" y="4938273"/>
              <a:ext cx="3754936" cy="566117"/>
            </a:xfrm>
            <a:prstGeom prst="roundRect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295400" y="3466228"/>
              <a:ext cx="5638800" cy="1472046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562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Supervised Experience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D22527BD-3376-4F4E-9013-63A9E4521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594" y="1930400"/>
            <a:ext cx="7378095" cy="40619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5404AB2-0941-DB4D-8256-4E278267C2A9}"/>
              </a:ext>
            </a:extLst>
          </p:cNvPr>
          <p:cNvSpPr txBox="1"/>
          <p:nvPr/>
        </p:nvSpPr>
        <p:spPr>
          <a:xfrm>
            <a:off x="1576312" y="2217828"/>
            <a:ext cx="22987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Complete during supervision</a:t>
            </a:r>
          </a:p>
          <a:p>
            <a:endParaRPr lang="en-US" sz="2800" dirty="0"/>
          </a:p>
          <a:p>
            <a:r>
              <a:rPr lang="en-US" sz="2800" dirty="0"/>
              <a:t>OR</a:t>
            </a:r>
          </a:p>
          <a:p>
            <a:endParaRPr lang="en-US" sz="2800" dirty="0"/>
          </a:p>
          <a:p>
            <a:r>
              <a:rPr lang="en-US" sz="2800" dirty="0"/>
              <a:t>Verify </a:t>
            </a:r>
          </a:p>
        </p:txBody>
      </p:sp>
    </p:spTree>
    <p:extLst>
      <p:ext uri="{BB962C8B-B14F-4D97-AF65-F5344CB8AC3E}">
        <p14:creationId xmlns:p14="http://schemas.microsoft.com/office/powerpoint/2010/main" val="99401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610A-3A13-4B28-9184-AD9B4B98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001591" cy="1320800"/>
          </a:xfrm>
        </p:spPr>
        <p:txBody>
          <a:bodyPr/>
          <a:lstStyle/>
          <a:p>
            <a:r>
              <a:rPr lang="en-US" dirty="0"/>
              <a:t>Supervision Documentation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ADF02-B66F-5846-B3C9-C76ED3C03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8064" y="1930400"/>
            <a:ext cx="7083251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</a:rPr>
              <a:t>Form B is prepared by LPC-S and submitted electronically for the Board to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7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Registration Tab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13378"/>
            <a:ext cx="9144000" cy="2052851"/>
          </a:xfrm>
          <a:prstGeom prst="rect">
            <a:avLst/>
          </a:prstGeom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689C502-2ACE-4DA2-B093-27E86764C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753471"/>
            <a:ext cx="10507944" cy="13823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898136-A5C5-46A5-BF2F-D2BD0B9A112B}"/>
              </a:ext>
            </a:extLst>
          </p:cNvPr>
          <p:cNvSpPr/>
          <p:nvPr/>
        </p:nvSpPr>
        <p:spPr>
          <a:xfrm>
            <a:off x="1524000" y="4857750"/>
            <a:ext cx="1436370" cy="2400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225290" y="3273383"/>
            <a:ext cx="7696200" cy="1943972"/>
            <a:chOff x="1295400" y="3466228"/>
            <a:chExt cx="7696200" cy="1943972"/>
          </a:xfrm>
        </p:grpSpPr>
        <p:sp>
          <p:nvSpPr>
            <p:cNvPr id="11" name="Rounded Rectangle 10"/>
            <p:cNvSpPr/>
            <p:nvPr/>
          </p:nvSpPr>
          <p:spPr>
            <a:xfrm>
              <a:off x="6934200" y="4938274"/>
              <a:ext cx="2057400" cy="471926"/>
            </a:xfrm>
            <a:prstGeom prst="roundRect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295400" y="3466228"/>
              <a:ext cx="5638800" cy="1472046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043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8201"/>
            <a:ext cx="9144000" cy="453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04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A36EE74-046F-4038-BB7C-7FAAEF3CF304}"/>
              </a:ext>
            </a:extLst>
          </p:cNvPr>
          <p:cNvGrpSpPr/>
          <p:nvPr/>
        </p:nvGrpSpPr>
        <p:grpSpPr>
          <a:xfrm>
            <a:off x="3863340" y="4250857"/>
            <a:ext cx="4745634" cy="759658"/>
            <a:chOff x="2950286" y="4457541"/>
            <a:chExt cx="4745634" cy="759658"/>
          </a:xfrm>
        </p:grpSpPr>
        <p:sp>
          <p:nvSpPr>
            <p:cNvPr id="7" name="Rounded Rectangle 10">
              <a:extLst>
                <a:ext uri="{FF2B5EF4-FFF2-40B4-BE49-F238E27FC236}">
                  <a16:creationId xmlns:a16="http://schemas.microsoft.com/office/drawing/2014/main" id="{1C83A531-3123-4616-A238-DAF1FC545017}"/>
                </a:ext>
              </a:extLst>
            </p:cNvPr>
            <p:cNvSpPr/>
            <p:nvPr/>
          </p:nvSpPr>
          <p:spPr>
            <a:xfrm>
              <a:off x="6934200" y="4938274"/>
              <a:ext cx="761720" cy="278925"/>
            </a:xfrm>
            <a:prstGeom prst="roundRect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6ABBC47-2BF5-4F25-9C54-AB66E3C99273}"/>
                </a:ext>
              </a:extLst>
            </p:cNvPr>
            <p:cNvCxnSpPr>
              <a:cxnSpLocks/>
            </p:cNvCxnSpPr>
            <p:nvPr/>
          </p:nvCxnSpPr>
          <p:spPr>
            <a:xfrm>
              <a:off x="2950286" y="4457541"/>
              <a:ext cx="3743605" cy="480733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8DCE9D2-D4F8-4E2D-B8FC-7D8E3D815E32}"/>
              </a:ext>
            </a:extLst>
          </p:cNvPr>
          <p:cNvGrpSpPr/>
          <p:nvPr/>
        </p:nvGrpSpPr>
        <p:grpSpPr>
          <a:xfrm>
            <a:off x="3577590" y="2507601"/>
            <a:ext cx="7715249" cy="1298589"/>
            <a:chOff x="5246903" y="4457541"/>
            <a:chExt cx="7715249" cy="1298589"/>
          </a:xfrm>
        </p:grpSpPr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1BBCB70B-273F-4CB6-AE39-E876A3FE7687}"/>
                </a:ext>
              </a:extLst>
            </p:cNvPr>
            <p:cNvSpPr/>
            <p:nvPr/>
          </p:nvSpPr>
          <p:spPr>
            <a:xfrm>
              <a:off x="6934199" y="4938274"/>
              <a:ext cx="6027953" cy="817856"/>
            </a:xfrm>
            <a:prstGeom prst="roundRect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96BC2FF-DC05-4EE7-AEDF-00C2F29D1B80}"/>
                </a:ext>
              </a:extLst>
            </p:cNvPr>
            <p:cNvCxnSpPr>
              <a:cxnSpLocks/>
            </p:cNvCxnSpPr>
            <p:nvPr/>
          </p:nvCxnSpPr>
          <p:spPr>
            <a:xfrm>
              <a:off x="5246903" y="4457541"/>
              <a:ext cx="1446988" cy="480733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18167A8-2E25-4FFD-83C9-7775B4A8187D}"/>
              </a:ext>
            </a:extLst>
          </p:cNvPr>
          <p:cNvSpPr txBox="1"/>
          <p:nvPr/>
        </p:nvSpPr>
        <p:spPr>
          <a:xfrm>
            <a:off x="780860" y="2332859"/>
            <a:ext cx="2298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Verify/enter hours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Click update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9558D8E-3A51-6644-8A51-AEFD7421FD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9" r="7114"/>
          <a:stretch/>
        </p:blipFill>
        <p:spPr>
          <a:xfrm>
            <a:off x="3634619" y="373789"/>
            <a:ext cx="8557381" cy="6319762"/>
          </a:xfrm>
          <a:prstGeom prst="rect">
            <a:avLst/>
          </a:prstGeom>
        </p:spPr>
      </p:pic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04970EC6-FB64-1243-A7AA-76EE98741FD2}"/>
              </a:ext>
            </a:extLst>
          </p:cNvPr>
          <p:cNvSpPr/>
          <p:nvPr/>
        </p:nvSpPr>
        <p:spPr>
          <a:xfrm>
            <a:off x="3922304" y="3114628"/>
            <a:ext cx="7991506" cy="1136230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C2A0C060-311C-754B-93E2-0346BE442F6F}"/>
              </a:ext>
            </a:extLst>
          </p:cNvPr>
          <p:cNvSpPr/>
          <p:nvPr/>
        </p:nvSpPr>
        <p:spPr>
          <a:xfrm>
            <a:off x="5476480" y="5848580"/>
            <a:ext cx="4741547" cy="674151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9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A510B96A-E250-6D47-AE79-E4244E0C3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976" y="1289350"/>
            <a:ext cx="9122833" cy="45906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BC0FDE-B6D4-CE47-B6DD-1A2985B19198}"/>
              </a:ext>
            </a:extLst>
          </p:cNvPr>
          <p:cNvSpPr txBox="1"/>
          <p:nvPr/>
        </p:nvSpPr>
        <p:spPr>
          <a:xfrm>
            <a:off x="312169" y="2892198"/>
            <a:ext cx="2298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Complete Description of Practice</a:t>
            </a:r>
          </a:p>
        </p:txBody>
      </p:sp>
    </p:spTree>
    <p:extLst>
      <p:ext uri="{BB962C8B-B14F-4D97-AF65-F5344CB8AC3E}">
        <p14:creationId xmlns:p14="http://schemas.microsoft.com/office/powerpoint/2010/main" val="1152570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D3D5F4CA-1F45-2E4F-8C8C-D83AE12E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614" y="1280197"/>
            <a:ext cx="8493013" cy="4297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7C11AB-BB34-A14C-B572-E98AC933669D}"/>
              </a:ext>
            </a:extLst>
          </p:cNvPr>
          <p:cNvSpPr txBox="1"/>
          <p:nvPr/>
        </p:nvSpPr>
        <p:spPr>
          <a:xfrm>
            <a:off x="108373" y="1924579"/>
            <a:ext cx="3165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Make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912510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77C11AB-BB34-A14C-B572-E98AC933669D}"/>
              </a:ext>
            </a:extLst>
          </p:cNvPr>
          <p:cNvSpPr txBox="1"/>
          <p:nvPr/>
        </p:nvSpPr>
        <p:spPr>
          <a:xfrm>
            <a:off x="62467" y="2284919"/>
            <a:ext cx="5022767" cy="109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Apply for LPC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8096A1-F187-4049-A6B6-D88433863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984" b="9027"/>
          <a:stretch/>
        </p:blipFill>
        <p:spPr>
          <a:xfrm>
            <a:off x="4938839" y="1786959"/>
            <a:ext cx="5608999" cy="31765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B11B28A-966E-4B48-B152-9132BEC8ACE8}"/>
                  </a:ext>
                </a:extLst>
              </p14:cNvPr>
              <p14:cNvContentPartPr/>
              <p14:nvPr/>
            </p14:nvContentPartPr>
            <p14:xfrm>
              <a:off x="8408280" y="4345248"/>
              <a:ext cx="1299600" cy="4824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B11B28A-966E-4B48-B152-9132BEC8AC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9280" y="4336248"/>
                <a:ext cx="1317240" cy="50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51523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211</Words>
  <Application>Microsoft Office PowerPoint</Application>
  <PresentationFormat>Widescreen</PresentationFormat>
  <Paragraphs>43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Trebuchet MS</vt:lpstr>
      <vt:lpstr>Wingdings</vt:lpstr>
      <vt:lpstr>Wingdings 3</vt:lpstr>
      <vt:lpstr>Facet</vt:lpstr>
      <vt:lpstr>Nuts and Bolts of Supervision: P-LPC to LPC Candidate Application</vt:lpstr>
      <vt:lpstr>Supervised Experience requirements  for the LPC</vt:lpstr>
      <vt:lpstr>Supervision Contract Requirements </vt:lpstr>
      <vt:lpstr>Documenting Supervised Experience</vt:lpstr>
      <vt:lpstr>Documenting Supervised Experience</vt:lpstr>
      <vt:lpstr>Supervision Documentation</vt:lpstr>
      <vt:lpstr>General Registration Tab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Nuts and Bolts of Supervision: P-LPC to LPC Candidate Application</dc:title>
  <dc:creator>LeeAnn Mordecai</dc:creator>
  <cp:lastModifiedBy>LeeAnn Mordecai</cp:lastModifiedBy>
  <cp:revision>1</cp:revision>
  <dcterms:created xsi:type="dcterms:W3CDTF">2020-04-09T16:27:07Z</dcterms:created>
  <dcterms:modified xsi:type="dcterms:W3CDTF">2020-04-09T16:30:51Z</dcterms:modified>
</cp:coreProperties>
</file>