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3" r:id="rId1"/>
  </p:sldMasterIdLst>
  <p:notesMasterIdLst>
    <p:notesMasterId r:id="rId29"/>
  </p:notesMasterIdLst>
  <p:sldIdLst>
    <p:sldId id="324" r:id="rId2"/>
    <p:sldId id="377" r:id="rId3"/>
    <p:sldId id="360" r:id="rId4"/>
    <p:sldId id="345" r:id="rId5"/>
    <p:sldId id="378" r:id="rId6"/>
    <p:sldId id="380" r:id="rId7"/>
    <p:sldId id="393" r:id="rId8"/>
    <p:sldId id="395" r:id="rId9"/>
    <p:sldId id="394" r:id="rId10"/>
    <p:sldId id="396" r:id="rId11"/>
    <p:sldId id="397" r:id="rId12"/>
    <p:sldId id="403" r:id="rId13"/>
    <p:sldId id="398" r:id="rId14"/>
    <p:sldId id="381" r:id="rId15"/>
    <p:sldId id="392" r:id="rId16"/>
    <p:sldId id="402" r:id="rId17"/>
    <p:sldId id="382" r:id="rId18"/>
    <p:sldId id="383" r:id="rId19"/>
    <p:sldId id="390" r:id="rId20"/>
    <p:sldId id="386" r:id="rId21"/>
    <p:sldId id="385" r:id="rId22"/>
    <p:sldId id="387" r:id="rId23"/>
    <p:sldId id="388" r:id="rId24"/>
    <p:sldId id="391" r:id="rId25"/>
    <p:sldId id="404" r:id="rId26"/>
    <p:sldId id="405" r:id="rId27"/>
    <p:sldId id="406" r:id="rId28"/>
  </p:sldIdLst>
  <p:sldSz cx="9144000" cy="6858000" type="screen4x3"/>
  <p:notesSz cx="7099300" cy="9385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45"/>
    <p:restoredTop sz="94769"/>
  </p:normalViewPr>
  <p:slideViewPr>
    <p:cSldViewPr>
      <p:cViewPr varScale="1">
        <p:scale>
          <a:sx n="96" d="100"/>
          <a:sy n="96" d="100"/>
        </p:scale>
        <p:origin x="36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69265"/>
          </a:xfrm>
          <a:prstGeom prst="rect">
            <a:avLst/>
          </a:prstGeom>
        </p:spPr>
        <p:txBody>
          <a:bodyPr vert="horz" lIns="94192" tIns="47096" rIns="94192" bIns="47096" rtlCol="0"/>
          <a:lstStyle>
            <a:lvl1pPr algn="l">
              <a:defRPr sz="1200"/>
            </a:lvl1pPr>
          </a:lstStyle>
          <a:p>
            <a:endParaRPr lang="en-US"/>
          </a:p>
        </p:txBody>
      </p:sp>
      <p:sp>
        <p:nvSpPr>
          <p:cNvPr id="3" name="Date Placeholder 2"/>
          <p:cNvSpPr>
            <a:spLocks noGrp="1"/>
          </p:cNvSpPr>
          <p:nvPr>
            <p:ph type="dt" idx="1"/>
          </p:nvPr>
        </p:nvSpPr>
        <p:spPr>
          <a:xfrm>
            <a:off x="4021294" y="0"/>
            <a:ext cx="3076363" cy="469265"/>
          </a:xfrm>
          <a:prstGeom prst="rect">
            <a:avLst/>
          </a:prstGeom>
        </p:spPr>
        <p:txBody>
          <a:bodyPr vert="horz" lIns="94192" tIns="47096" rIns="94192" bIns="47096" rtlCol="0"/>
          <a:lstStyle>
            <a:lvl1pPr algn="r">
              <a:defRPr sz="1200"/>
            </a:lvl1pPr>
          </a:lstStyle>
          <a:p>
            <a:fld id="{14D81361-2E5D-43BA-BA2A-E0976D4AE5D6}" type="datetimeFigureOut">
              <a:rPr lang="en-US" smtClean="0"/>
              <a:pPr/>
              <a:t>10/13/2025</a:t>
            </a:fld>
            <a:endParaRPr lang="en-US"/>
          </a:p>
        </p:txBody>
      </p:sp>
      <p:sp>
        <p:nvSpPr>
          <p:cNvPr id="4" name="Slide Image Placeholder 3"/>
          <p:cNvSpPr>
            <a:spLocks noGrp="1" noRot="1" noChangeAspect="1"/>
          </p:cNvSpPr>
          <p:nvPr>
            <p:ph type="sldImg" idx="2"/>
          </p:nvPr>
        </p:nvSpPr>
        <p:spPr>
          <a:xfrm>
            <a:off x="1203325" y="703263"/>
            <a:ext cx="4692650" cy="3519487"/>
          </a:xfrm>
          <a:prstGeom prst="rect">
            <a:avLst/>
          </a:prstGeom>
          <a:noFill/>
          <a:ln w="12700">
            <a:solidFill>
              <a:prstClr val="black"/>
            </a:solidFill>
          </a:ln>
        </p:spPr>
        <p:txBody>
          <a:bodyPr vert="horz" lIns="94192" tIns="47096" rIns="94192" bIns="47096" rtlCol="0" anchor="ctr"/>
          <a:lstStyle/>
          <a:p>
            <a:endParaRPr lang="en-US"/>
          </a:p>
        </p:txBody>
      </p:sp>
      <p:sp>
        <p:nvSpPr>
          <p:cNvPr id="5" name="Notes Placeholder 4"/>
          <p:cNvSpPr>
            <a:spLocks noGrp="1"/>
          </p:cNvSpPr>
          <p:nvPr>
            <p:ph type="body" sz="quarter" idx="3"/>
          </p:nvPr>
        </p:nvSpPr>
        <p:spPr>
          <a:xfrm>
            <a:off x="709930" y="4458018"/>
            <a:ext cx="5679440" cy="4223385"/>
          </a:xfrm>
          <a:prstGeom prst="rect">
            <a:avLst/>
          </a:prstGeom>
        </p:spPr>
        <p:txBody>
          <a:bodyPr vert="horz" lIns="94192" tIns="47096" rIns="94192" bIns="4709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6"/>
            <a:ext cx="3076363" cy="469265"/>
          </a:xfrm>
          <a:prstGeom prst="rect">
            <a:avLst/>
          </a:prstGeom>
        </p:spPr>
        <p:txBody>
          <a:bodyPr vert="horz" lIns="94192" tIns="47096" rIns="94192" bIns="47096"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4406"/>
            <a:ext cx="3076363" cy="469265"/>
          </a:xfrm>
          <a:prstGeom prst="rect">
            <a:avLst/>
          </a:prstGeom>
        </p:spPr>
        <p:txBody>
          <a:bodyPr vert="horz" lIns="94192" tIns="47096" rIns="94192" bIns="47096" rtlCol="0" anchor="b"/>
          <a:lstStyle>
            <a:lvl1pPr algn="r">
              <a:defRPr sz="1200"/>
            </a:lvl1pPr>
          </a:lstStyle>
          <a:p>
            <a:fld id="{287B5E69-811A-4572-A3E0-EDC93DA4F29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7B5E69-811A-4572-A3E0-EDC93DA4F290}" type="slidenum">
              <a:rPr lang="en-US" smtClean="0"/>
              <a:pPr/>
              <a:t>1</a:t>
            </a:fld>
            <a:endParaRPr lang="en-US"/>
          </a:p>
        </p:txBody>
      </p:sp>
    </p:spTree>
    <p:extLst>
      <p:ext uri="{BB962C8B-B14F-4D97-AF65-F5344CB8AC3E}">
        <p14:creationId xmlns:p14="http://schemas.microsoft.com/office/powerpoint/2010/main" val="2896411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E38D2-A822-4810-C8AF-9DC84FE428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8CB124-DECE-43B3-3EF0-E049F9177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023933-FC24-F7D8-8C46-1CCD82001C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D7B41E-B6B4-FE29-6791-2FF178EC27D5}"/>
              </a:ext>
            </a:extLst>
          </p:cNvPr>
          <p:cNvSpPr>
            <a:spLocks noGrp="1"/>
          </p:cNvSpPr>
          <p:nvPr>
            <p:ph type="sldNum" sz="quarter" idx="5"/>
          </p:nvPr>
        </p:nvSpPr>
        <p:spPr/>
        <p:txBody>
          <a:bodyPr/>
          <a:lstStyle/>
          <a:p>
            <a:fld id="{287B5E69-811A-4572-A3E0-EDC93DA4F290}" type="slidenum">
              <a:rPr lang="en-US" smtClean="0"/>
              <a:pPr/>
              <a:t>2</a:t>
            </a:fld>
            <a:endParaRPr lang="en-US"/>
          </a:p>
        </p:txBody>
      </p:sp>
    </p:spTree>
    <p:extLst>
      <p:ext uri="{BB962C8B-B14F-4D97-AF65-F5344CB8AC3E}">
        <p14:creationId xmlns:p14="http://schemas.microsoft.com/office/powerpoint/2010/main" val="1638470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7B5E69-811A-4572-A3E0-EDC93DA4F290}" type="slidenum">
              <a:rPr lang="en-US" smtClean="0"/>
              <a:pPr/>
              <a:t>4</a:t>
            </a:fld>
            <a:endParaRPr lang="en-US"/>
          </a:p>
        </p:txBody>
      </p:sp>
    </p:spTree>
    <p:extLst>
      <p:ext uri="{BB962C8B-B14F-4D97-AF65-F5344CB8AC3E}">
        <p14:creationId xmlns:p14="http://schemas.microsoft.com/office/powerpoint/2010/main" val="3860619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have worked with MCA beginning in 2024 for changes to our statutes</a:t>
            </a:r>
          </a:p>
          <a:p>
            <a:endParaRPr lang="en-US" dirty="0"/>
          </a:p>
        </p:txBody>
      </p:sp>
      <p:sp>
        <p:nvSpPr>
          <p:cNvPr id="4" name="Slide Number Placeholder 3"/>
          <p:cNvSpPr>
            <a:spLocks noGrp="1"/>
          </p:cNvSpPr>
          <p:nvPr>
            <p:ph type="sldNum" sz="quarter" idx="5"/>
          </p:nvPr>
        </p:nvSpPr>
        <p:spPr/>
        <p:txBody>
          <a:bodyPr/>
          <a:lstStyle/>
          <a:p>
            <a:fld id="{287B5E69-811A-4572-A3E0-EDC93DA4F290}" type="slidenum">
              <a:rPr lang="en-US" smtClean="0"/>
              <a:pPr/>
              <a:t>5</a:t>
            </a:fld>
            <a:endParaRPr lang="en-US"/>
          </a:p>
        </p:txBody>
      </p:sp>
    </p:spTree>
    <p:extLst>
      <p:ext uri="{BB962C8B-B14F-4D97-AF65-F5344CB8AC3E}">
        <p14:creationId xmlns:p14="http://schemas.microsoft.com/office/powerpoint/2010/main" val="1199992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6050C-DB0B-F4AF-56A2-246DD9C24C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B87C6-2AF0-DCE3-C016-75A4CBD51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473D4E-3798-AC96-BBFE-47972C63EB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9D2808-5613-9CC6-4464-B2806ED7052C}"/>
              </a:ext>
            </a:extLst>
          </p:cNvPr>
          <p:cNvSpPr>
            <a:spLocks noGrp="1"/>
          </p:cNvSpPr>
          <p:nvPr>
            <p:ph type="sldNum" sz="quarter" idx="5"/>
          </p:nvPr>
        </p:nvSpPr>
        <p:spPr/>
        <p:txBody>
          <a:bodyPr/>
          <a:lstStyle/>
          <a:p>
            <a:fld id="{287B5E69-811A-4572-A3E0-EDC93DA4F290}" type="slidenum">
              <a:rPr lang="en-US" smtClean="0"/>
              <a:pPr/>
              <a:t>6</a:t>
            </a:fld>
            <a:endParaRPr lang="en-US"/>
          </a:p>
        </p:txBody>
      </p:sp>
    </p:spTree>
    <p:extLst>
      <p:ext uri="{BB962C8B-B14F-4D97-AF65-F5344CB8AC3E}">
        <p14:creationId xmlns:p14="http://schemas.microsoft.com/office/powerpoint/2010/main" val="2046051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CE816-BF9E-135C-E189-FE96C41BEC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1B620-212B-80E5-A6E8-AE18C634C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5F641-9EC8-7DC7-3C54-13C71F8AD51B}"/>
              </a:ext>
            </a:extLst>
          </p:cNvPr>
          <p:cNvSpPr>
            <a:spLocks noGrp="1"/>
          </p:cNvSpPr>
          <p:nvPr>
            <p:ph type="body" idx="1"/>
          </p:nvPr>
        </p:nvSpPr>
        <p:spPr/>
        <p:txBody>
          <a:bodyPr/>
          <a:lstStyle/>
          <a:p>
            <a:r>
              <a:rPr lang="en-US" dirty="0"/>
              <a:t>The Board does not need to approve someone wanting to retire their license. This is not a regulatory need. We also removed this wording from Rule 5.4 Licensure Categories for Retired Status.</a:t>
            </a:r>
          </a:p>
        </p:txBody>
      </p:sp>
      <p:sp>
        <p:nvSpPr>
          <p:cNvPr id="4" name="Slide Number Placeholder 3">
            <a:extLst>
              <a:ext uri="{FF2B5EF4-FFF2-40B4-BE49-F238E27FC236}">
                <a16:creationId xmlns:a16="http://schemas.microsoft.com/office/drawing/2014/main" id="{1AD13DD6-5054-3BA4-D807-D5612C579D1B}"/>
              </a:ext>
            </a:extLst>
          </p:cNvPr>
          <p:cNvSpPr>
            <a:spLocks noGrp="1"/>
          </p:cNvSpPr>
          <p:nvPr>
            <p:ph type="sldNum" sz="quarter" idx="5"/>
          </p:nvPr>
        </p:nvSpPr>
        <p:spPr/>
        <p:txBody>
          <a:bodyPr/>
          <a:lstStyle/>
          <a:p>
            <a:fld id="{287B5E69-811A-4572-A3E0-EDC93DA4F290}" type="slidenum">
              <a:rPr lang="en-US" smtClean="0"/>
              <a:pPr/>
              <a:t>7</a:t>
            </a:fld>
            <a:endParaRPr lang="en-US"/>
          </a:p>
        </p:txBody>
      </p:sp>
    </p:spTree>
    <p:extLst>
      <p:ext uri="{BB962C8B-B14F-4D97-AF65-F5344CB8AC3E}">
        <p14:creationId xmlns:p14="http://schemas.microsoft.com/office/powerpoint/2010/main" val="1776191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6BB88-7F01-A3AF-2D31-870C42D5C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87436-C3FE-8670-77E0-5F919AFB1A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2D70C4-7170-3FE1-B5A5-A5003DF112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A240B9-40B5-EBC9-5CF6-5800781666A7}"/>
              </a:ext>
            </a:extLst>
          </p:cNvPr>
          <p:cNvSpPr>
            <a:spLocks noGrp="1"/>
          </p:cNvSpPr>
          <p:nvPr>
            <p:ph type="sldNum" sz="quarter" idx="5"/>
          </p:nvPr>
        </p:nvSpPr>
        <p:spPr/>
        <p:txBody>
          <a:bodyPr/>
          <a:lstStyle/>
          <a:p>
            <a:fld id="{287B5E69-811A-4572-A3E0-EDC93DA4F290}" type="slidenum">
              <a:rPr lang="en-US" smtClean="0"/>
              <a:pPr/>
              <a:t>8</a:t>
            </a:fld>
            <a:endParaRPr lang="en-US"/>
          </a:p>
        </p:txBody>
      </p:sp>
    </p:spTree>
    <p:extLst>
      <p:ext uri="{BB962C8B-B14F-4D97-AF65-F5344CB8AC3E}">
        <p14:creationId xmlns:p14="http://schemas.microsoft.com/office/powerpoint/2010/main" val="3756946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61CCA-1CFF-E16B-F878-B475D1287E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A70FAE-A25D-7201-A95D-189526020F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EAA379-ADC5-FB9F-B898-3CCE76437C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FAC847-F2E3-C5B2-E545-B9FB7E69E931}"/>
              </a:ext>
            </a:extLst>
          </p:cNvPr>
          <p:cNvSpPr>
            <a:spLocks noGrp="1"/>
          </p:cNvSpPr>
          <p:nvPr>
            <p:ph type="sldNum" sz="quarter" idx="5"/>
          </p:nvPr>
        </p:nvSpPr>
        <p:spPr/>
        <p:txBody>
          <a:bodyPr/>
          <a:lstStyle/>
          <a:p>
            <a:fld id="{287B5E69-811A-4572-A3E0-EDC93DA4F290}" type="slidenum">
              <a:rPr lang="en-US" smtClean="0"/>
              <a:pPr/>
              <a:t>9</a:t>
            </a:fld>
            <a:endParaRPr lang="en-US"/>
          </a:p>
        </p:txBody>
      </p:sp>
    </p:spTree>
    <p:extLst>
      <p:ext uri="{BB962C8B-B14F-4D97-AF65-F5344CB8AC3E}">
        <p14:creationId xmlns:p14="http://schemas.microsoft.com/office/powerpoint/2010/main" val="3401207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EDAB3-680A-5265-5655-C7445E2858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A8D06-1208-7447-2A70-F8991B9224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47FAF-0064-BAE5-97D9-6D599BD659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BACD32-9C99-80E6-1834-782CBA469A37}"/>
              </a:ext>
            </a:extLst>
          </p:cNvPr>
          <p:cNvSpPr>
            <a:spLocks noGrp="1"/>
          </p:cNvSpPr>
          <p:nvPr>
            <p:ph type="sldNum" sz="quarter" idx="5"/>
          </p:nvPr>
        </p:nvSpPr>
        <p:spPr/>
        <p:txBody>
          <a:bodyPr/>
          <a:lstStyle/>
          <a:p>
            <a:fld id="{287B5E69-811A-4572-A3E0-EDC93DA4F290}" type="slidenum">
              <a:rPr lang="en-US" smtClean="0"/>
              <a:pPr/>
              <a:t>10</a:t>
            </a:fld>
            <a:endParaRPr lang="en-US"/>
          </a:p>
        </p:txBody>
      </p:sp>
    </p:spTree>
    <p:extLst>
      <p:ext uri="{BB962C8B-B14F-4D97-AF65-F5344CB8AC3E}">
        <p14:creationId xmlns:p14="http://schemas.microsoft.com/office/powerpoint/2010/main" val="2033277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AF02A-6B36-F8EA-DDDD-B3317562D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3508E-633D-0B34-FAE9-467294F3F0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DD4CC7-702F-7F36-6A3D-5BF70E74BEB4}"/>
              </a:ext>
            </a:extLst>
          </p:cNvPr>
          <p:cNvSpPr>
            <a:spLocks noGrp="1"/>
          </p:cNvSpPr>
          <p:nvPr>
            <p:ph type="body" idx="1"/>
          </p:nvPr>
        </p:nvSpPr>
        <p:spPr/>
        <p:txBody>
          <a:bodyPr/>
          <a:lstStyle/>
          <a:p>
            <a:r>
              <a:rPr lang="en-US" dirty="0"/>
              <a:t>In this section, we changed the group supervision requirements. Instead of dividing by .5 and all of that, we just stated that group cannot count for more than 50 of the 100 supervision hours.</a:t>
            </a:r>
          </a:p>
        </p:txBody>
      </p:sp>
      <p:sp>
        <p:nvSpPr>
          <p:cNvPr id="4" name="Slide Number Placeholder 3">
            <a:extLst>
              <a:ext uri="{FF2B5EF4-FFF2-40B4-BE49-F238E27FC236}">
                <a16:creationId xmlns:a16="http://schemas.microsoft.com/office/drawing/2014/main" id="{C54C2092-4AB8-B1C2-DDC3-DE4D2299D92C}"/>
              </a:ext>
            </a:extLst>
          </p:cNvPr>
          <p:cNvSpPr>
            <a:spLocks noGrp="1"/>
          </p:cNvSpPr>
          <p:nvPr>
            <p:ph type="sldNum" sz="quarter" idx="5"/>
          </p:nvPr>
        </p:nvSpPr>
        <p:spPr/>
        <p:txBody>
          <a:bodyPr/>
          <a:lstStyle/>
          <a:p>
            <a:fld id="{287B5E69-811A-4572-A3E0-EDC93DA4F290}" type="slidenum">
              <a:rPr lang="en-US" smtClean="0"/>
              <a:pPr/>
              <a:t>11</a:t>
            </a:fld>
            <a:endParaRPr lang="en-US"/>
          </a:p>
        </p:txBody>
      </p:sp>
    </p:spTree>
    <p:extLst>
      <p:ext uri="{BB962C8B-B14F-4D97-AF65-F5344CB8AC3E}">
        <p14:creationId xmlns:p14="http://schemas.microsoft.com/office/powerpoint/2010/main" val="2570697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D8F86-F190-2125-8742-DDCFD68DBE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03895-9C07-4100-231D-8BF5D341A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50CA83-D55B-B060-7121-F84F18B20513}"/>
              </a:ext>
            </a:extLst>
          </p:cNvPr>
          <p:cNvSpPr>
            <a:spLocks noGrp="1"/>
          </p:cNvSpPr>
          <p:nvPr>
            <p:ph type="body" idx="1"/>
          </p:nvPr>
        </p:nvSpPr>
        <p:spPr/>
        <p:txBody>
          <a:bodyPr/>
          <a:lstStyle/>
          <a:p>
            <a:r>
              <a:rPr lang="en-US" dirty="0"/>
              <a:t>This is not something the board checks or regulates</a:t>
            </a:r>
          </a:p>
        </p:txBody>
      </p:sp>
      <p:sp>
        <p:nvSpPr>
          <p:cNvPr id="4" name="Slide Number Placeholder 3">
            <a:extLst>
              <a:ext uri="{FF2B5EF4-FFF2-40B4-BE49-F238E27FC236}">
                <a16:creationId xmlns:a16="http://schemas.microsoft.com/office/drawing/2014/main" id="{04441B0B-B014-E665-A35B-4833DBF18D51}"/>
              </a:ext>
            </a:extLst>
          </p:cNvPr>
          <p:cNvSpPr>
            <a:spLocks noGrp="1"/>
          </p:cNvSpPr>
          <p:nvPr>
            <p:ph type="sldNum" sz="quarter" idx="5"/>
          </p:nvPr>
        </p:nvSpPr>
        <p:spPr/>
        <p:txBody>
          <a:bodyPr/>
          <a:lstStyle/>
          <a:p>
            <a:fld id="{287B5E69-811A-4572-A3E0-EDC93DA4F290}" type="slidenum">
              <a:rPr lang="en-US" smtClean="0"/>
              <a:pPr/>
              <a:t>12</a:t>
            </a:fld>
            <a:endParaRPr lang="en-US"/>
          </a:p>
        </p:txBody>
      </p:sp>
    </p:spTree>
    <p:extLst>
      <p:ext uri="{BB962C8B-B14F-4D97-AF65-F5344CB8AC3E}">
        <p14:creationId xmlns:p14="http://schemas.microsoft.com/office/powerpoint/2010/main" val="1328801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2DB68-7690-710D-4FF7-FE2BF6993A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B4E01-0F81-10E0-D63A-0E5108EAAA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4D310-80BF-76AB-F20B-A41577140DF1}"/>
              </a:ext>
            </a:extLst>
          </p:cNvPr>
          <p:cNvSpPr>
            <a:spLocks noGrp="1"/>
          </p:cNvSpPr>
          <p:nvPr>
            <p:ph type="body" idx="1"/>
          </p:nvPr>
        </p:nvSpPr>
        <p:spPr/>
        <p:txBody>
          <a:bodyPr/>
          <a:lstStyle/>
          <a:p>
            <a:r>
              <a:rPr lang="en-US" dirty="0"/>
              <a:t>Added a rule that addressed the compact</a:t>
            </a:r>
          </a:p>
        </p:txBody>
      </p:sp>
      <p:sp>
        <p:nvSpPr>
          <p:cNvPr id="4" name="Slide Number Placeholder 3">
            <a:extLst>
              <a:ext uri="{FF2B5EF4-FFF2-40B4-BE49-F238E27FC236}">
                <a16:creationId xmlns:a16="http://schemas.microsoft.com/office/drawing/2014/main" id="{D1B2CC34-1470-206D-6EAC-6BB5948F1835}"/>
              </a:ext>
            </a:extLst>
          </p:cNvPr>
          <p:cNvSpPr>
            <a:spLocks noGrp="1"/>
          </p:cNvSpPr>
          <p:nvPr>
            <p:ph type="sldNum" sz="quarter" idx="5"/>
          </p:nvPr>
        </p:nvSpPr>
        <p:spPr/>
        <p:txBody>
          <a:bodyPr/>
          <a:lstStyle/>
          <a:p>
            <a:fld id="{287B5E69-811A-4572-A3E0-EDC93DA4F290}" type="slidenum">
              <a:rPr lang="en-US" smtClean="0"/>
              <a:pPr/>
              <a:t>13</a:t>
            </a:fld>
            <a:endParaRPr lang="en-US"/>
          </a:p>
        </p:txBody>
      </p:sp>
    </p:spTree>
    <p:extLst>
      <p:ext uri="{BB962C8B-B14F-4D97-AF65-F5344CB8AC3E}">
        <p14:creationId xmlns:p14="http://schemas.microsoft.com/office/powerpoint/2010/main" val="1945646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755D2-3DB4-2A11-FB45-FC11A6701A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770A8-D4AE-104B-8948-46053873AA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DD2E1-1FC7-763D-CDE8-7A0C3B4116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A2336B-4A7F-B702-643F-A4FA6AC59B4D}"/>
              </a:ext>
            </a:extLst>
          </p:cNvPr>
          <p:cNvSpPr>
            <a:spLocks noGrp="1"/>
          </p:cNvSpPr>
          <p:nvPr>
            <p:ph type="sldNum" sz="quarter" idx="5"/>
          </p:nvPr>
        </p:nvSpPr>
        <p:spPr/>
        <p:txBody>
          <a:bodyPr/>
          <a:lstStyle/>
          <a:p>
            <a:fld id="{287B5E69-811A-4572-A3E0-EDC93DA4F290}" type="slidenum">
              <a:rPr lang="en-US" smtClean="0"/>
              <a:pPr/>
              <a:t>14</a:t>
            </a:fld>
            <a:endParaRPr lang="en-US"/>
          </a:p>
        </p:txBody>
      </p:sp>
    </p:spTree>
    <p:extLst>
      <p:ext uri="{BB962C8B-B14F-4D97-AF65-F5344CB8AC3E}">
        <p14:creationId xmlns:p14="http://schemas.microsoft.com/office/powerpoint/2010/main" val="1104668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DACC4-E8C7-782D-F2D4-6BAC034AB6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DFE6AE-30DB-6406-93FF-6C0BB9D205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6FBF58-0DA2-382F-60DD-8180A56A22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978B45-393B-A2C6-841D-0199F8104F7C}"/>
              </a:ext>
            </a:extLst>
          </p:cNvPr>
          <p:cNvSpPr>
            <a:spLocks noGrp="1"/>
          </p:cNvSpPr>
          <p:nvPr>
            <p:ph type="sldNum" sz="quarter" idx="5"/>
          </p:nvPr>
        </p:nvSpPr>
        <p:spPr/>
        <p:txBody>
          <a:bodyPr/>
          <a:lstStyle/>
          <a:p>
            <a:fld id="{287B5E69-811A-4572-A3E0-EDC93DA4F290}" type="slidenum">
              <a:rPr lang="en-US" smtClean="0"/>
              <a:pPr/>
              <a:t>15</a:t>
            </a:fld>
            <a:endParaRPr lang="en-US"/>
          </a:p>
        </p:txBody>
      </p:sp>
    </p:spTree>
    <p:extLst>
      <p:ext uri="{BB962C8B-B14F-4D97-AF65-F5344CB8AC3E}">
        <p14:creationId xmlns:p14="http://schemas.microsoft.com/office/powerpoint/2010/main" val="1972757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3FFD5-6AB1-41E4-6877-2CB8368B5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6CFD5-A3EF-CFE9-1EFB-088761DABF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4DB00-5B8F-7CDD-5538-A4AA23ED0A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4B0515-5201-1115-0522-DCCE09E0C298}"/>
              </a:ext>
            </a:extLst>
          </p:cNvPr>
          <p:cNvSpPr>
            <a:spLocks noGrp="1"/>
          </p:cNvSpPr>
          <p:nvPr>
            <p:ph type="sldNum" sz="quarter" idx="5"/>
          </p:nvPr>
        </p:nvSpPr>
        <p:spPr/>
        <p:txBody>
          <a:bodyPr/>
          <a:lstStyle/>
          <a:p>
            <a:fld id="{287B5E69-811A-4572-A3E0-EDC93DA4F290}" type="slidenum">
              <a:rPr lang="en-US" smtClean="0"/>
              <a:pPr/>
              <a:t>16</a:t>
            </a:fld>
            <a:endParaRPr lang="en-US"/>
          </a:p>
        </p:txBody>
      </p:sp>
    </p:spTree>
    <p:extLst>
      <p:ext uri="{BB962C8B-B14F-4D97-AF65-F5344CB8AC3E}">
        <p14:creationId xmlns:p14="http://schemas.microsoft.com/office/powerpoint/2010/main" val="1941715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EB6B1-6C2F-FA02-EB4A-31EDBF5AA2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5ECB38-E441-47C5-3130-C1186F7C68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471E4-14F5-AD52-BDAB-C847C05C5F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67BB4E-1D65-5B57-E400-8C2AA8FF5692}"/>
              </a:ext>
            </a:extLst>
          </p:cNvPr>
          <p:cNvSpPr>
            <a:spLocks noGrp="1"/>
          </p:cNvSpPr>
          <p:nvPr>
            <p:ph type="sldNum" sz="quarter" idx="5"/>
          </p:nvPr>
        </p:nvSpPr>
        <p:spPr/>
        <p:txBody>
          <a:bodyPr/>
          <a:lstStyle/>
          <a:p>
            <a:fld id="{287B5E69-811A-4572-A3E0-EDC93DA4F290}" type="slidenum">
              <a:rPr lang="en-US" smtClean="0"/>
              <a:pPr/>
              <a:t>17</a:t>
            </a:fld>
            <a:endParaRPr lang="en-US"/>
          </a:p>
        </p:txBody>
      </p:sp>
    </p:spTree>
    <p:extLst>
      <p:ext uri="{BB962C8B-B14F-4D97-AF65-F5344CB8AC3E}">
        <p14:creationId xmlns:p14="http://schemas.microsoft.com/office/powerpoint/2010/main" val="4115096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C097F-AD7B-13AF-A848-F70CDDBE3D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82232F-E342-5F76-7B1E-F7674B3368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FB5B31-45D0-2D6E-7AF1-E11FAA29B2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A644E8-A532-2955-D5FE-4E4298762ACF}"/>
              </a:ext>
            </a:extLst>
          </p:cNvPr>
          <p:cNvSpPr>
            <a:spLocks noGrp="1"/>
          </p:cNvSpPr>
          <p:nvPr>
            <p:ph type="sldNum" sz="quarter" idx="5"/>
          </p:nvPr>
        </p:nvSpPr>
        <p:spPr/>
        <p:txBody>
          <a:bodyPr/>
          <a:lstStyle/>
          <a:p>
            <a:fld id="{287B5E69-811A-4572-A3E0-EDC93DA4F290}" type="slidenum">
              <a:rPr lang="en-US" smtClean="0"/>
              <a:pPr/>
              <a:t>18</a:t>
            </a:fld>
            <a:endParaRPr lang="en-US"/>
          </a:p>
        </p:txBody>
      </p:sp>
    </p:spTree>
    <p:extLst>
      <p:ext uri="{BB962C8B-B14F-4D97-AF65-F5344CB8AC3E}">
        <p14:creationId xmlns:p14="http://schemas.microsoft.com/office/powerpoint/2010/main" val="2591133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F35F0-D2FC-C649-57D3-EBE55A710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BF728-3225-784B-9CB1-26AD24F14D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7D5A50-57F3-03B2-852B-8943193978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04848C-6F7C-98F2-8250-8EADC147C207}"/>
              </a:ext>
            </a:extLst>
          </p:cNvPr>
          <p:cNvSpPr>
            <a:spLocks noGrp="1"/>
          </p:cNvSpPr>
          <p:nvPr>
            <p:ph type="sldNum" sz="quarter" idx="5"/>
          </p:nvPr>
        </p:nvSpPr>
        <p:spPr/>
        <p:txBody>
          <a:bodyPr/>
          <a:lstStyle/>
          <a:p>
            <a:fld id="{287B5E69-811A-4572-A3E0-EDC93DA4F290}" type="slidenum">
              <a:rPr lang="en-US" smtClean="0"/>
              <a:pPr/>
              <a:t>19</a:t>
            </a:fld>
            <a:endParaRPr lang="en-US"/>
          </a:p>
        </p:txBody>
      </p:sp>
    </p:spTree>
    <p:extLst>
      <p:ext uri="{BB962C8B-B14F-4D97-AF65-F5344CB8AC3E}">
        <p14:creationId xmlns:p14="http://schemas.microsoft.com/office/powerpoint/2010/main" val="50809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CB4E1-5ECC-6721-0F2E-E576E8C4B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3F3C0-8302-C08C-3CEC-7EA907DAB2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EB4ED4-FFE5-EA57-0090-F94DCC851458}"/>
              </a:ext>
            </a:extLst>
          </p:cNvPr>
          <p:cNvSpPr>
            <a:spLocks noGrp="1"/>
          </p:cNvSpPr>
          <p:nvPr>
            <p:ph type="body" idx="1"/>
          </p:nvPr>
        </p:nvSpPr>
        <p:spPr/>
        <p:txBody>
          <a:bodyPr/>
          <a:lstStyle/>
          <a:p>
            <a:r>
              <a:rPr lang="en-US" dirty="0"/>
              <a:t>In 2023, the board approached the </a:t>
            </a:r>
          </a:p>
        </p:txBody>
      </p:sp>
      <p:sp>
        <p:nvSpPr>
          <p:cNvPr id="4" name="Slide Number Placeholder 3">
            <a:extLst>
              <a:ext uri="{FF2B5EF4-FFF2-40B4-BE49-F238E27FC236}">
                <a16:creationId xmlns:a16="http://schemas.microsoft.com/office/drawing/2014/main" id="{830C6EBB-1B7F-EE87-3684-0D0222798023}"/>
              </a:ext>
            </a:extLst>
          </p:cNvPr>
          <p:cNvSpPr>
            <a:spLocks noGrp="1"/>
          </p:cNvSpPr>
          <p:nvPr>
            <p:ph type="sldNum" sz="quarter" idx="5"/>
          </p:nvPr>
        </p:nvSpPr>
        <p:spPr/>
        <p:txBody>
          <a:bodyPr/>
          <a:lstStyle/>
          <a:p>
            <a:fld id="{287B5E69-811A-4572-A3E0-EDC93DA4F290}" type="slidenum">
              <a:rPr lang="en-US" smtClean="0"/>
              <a:pPr/>
              <a:t>20</a:t>
            </a:fld>
            <a:endParaRPr lang="en-US"/>
          </a:p>
        </p:txBody>
      </p:sp>
    </p:spTree>
    <p:extLst>
      <p:ext uri="{BB962C8B-B14F-4D97-AF65-F5344CB8AC3E}">
        <p14:creationId xmlns:p14="http://schemas.microsoft.com/office/powerpoint/2010/main" val="2828161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44287-23F1-3935-57E4-45FC09CDD2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19B105-FB54-4B3A-546A-E11C3BD998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D2033-9F5D-A021-8BD8-02EE05892E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BD9F2B-3C5E-0938-22B7-3DC84340DBE3}"/>
              </a:ext>
            </a:extLst>
          </p:cNvPr>
          <p:cNvSpPr>
            <a:spLocks noGrp="1"/>
          </p:cNvSpPr>
          <p:nvPr>
            <p:ph type="sldNum" sz="quarter" idx="5"/>
          </p:nvPr>
        </p:nvSpPr>
        <p:spPr/>
        <p:txBody>
          <a:bodyPr/>
          <a:lstStyle/>
          <a:p>
            <a:fld id="{287B5E69-811A-4572-A3E0-EDC93DA4F290}" type="slidenum">
              <a:rPr lang="en-US" smtClean="0"/>
              <a:pPr/>
              <a:t>21</a:t>
            </a:fld>
            <a:endParaRPr lang="en-US"/>
          </a:p>
        </p:txBody>
      </p:sp>
    </p:spTree>
    <p:extLst>
      <p:ext uri="{BB962C8B-B14F-4D97-AF65-F5344CB8AC3E}">
        <p14:creationId xmlns:p14="http://schemas.microsoft.com/office/powerpoint/2010/main" val="18109804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12994-9FFB-B2C6-5ACA-D4CF83928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04B72-9BB8-A4DE-4CE3-CC2E538DAD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E0DE0F-1530-B842-07C9-1E084B81BA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16907A-B3C6-F1D9-5577-BFE1EDEA7E71}"/>
              </a:ext>
            </a:extLst>
          </p:cNvPr>
          <p:cNvSpPr>
            <a:spLocks noGrp="1"/>
          </p:cNvSpPr>
          <p:nvPr>
            <p:ph type="sldNum" sz="quarter" idx="5"/>
          </p:nvPr>
        </p:nvSpPr>
        <p:spPr/>
        <p:txBody>
          <a:bodyPr/>
          <a:lstStyle/>
          <a:p>
            <a:fld id="{287B5E69-811A-4572-A3E0-EDC93DA4F290}" type="slidenum">
              <a:rPr lang="en-US" smtClean="0"/>
              <a:pPr/>
              <a:t>22</a:t>
            </a:fld>
            <a:endParaRPr lang="en-US"/>
          </a:p>
        </p:txBody>
      </p:sp>
    </p:spTree>
    <p:extLst>
      <p:ext uri="{BB962C8B-B14F-4D97-AF65-F5344CB8AC3E}">
        <p14:creationId xmlns:p14="http://schemas.microsoft.com/office/powerpoint/2010/main" val="4120303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783E1-2F26-DA6B-EB11-52907FC09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EE0B1F-AEED-C5EB-4064-BCA9BD0188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AEF1F5-A1C0-DAC0-0A2E-5B8C68D7B2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87840D-A9FE-F6EB-8A10-B76F56B398E6}"/>
              </a:ext>
            </a:extLst>
          </p:cNvPr>
          <p:cNvSpPr>
            <a:spLocks noGrp="1"/>
          </p:cNvSpPr>
          <p:nvPr>
            <p:ph type="sldNum" sz="quarter" idx="5"/>
          </p:nvPr>
        </p:nvSpPr>
        <p:spPr/>
        <p:txBody>
          <a:bodyPr/>
          <a:lstStyle/>
          <a:p>
            <a:fld id="{287B5E69-811A-4572-A3E0-EDC93DA4F290}" type="slidenum">
              <a:rPr lang="en-US" smtClean="0"/>
              <a:pPr/>
              <a:t>23</a:t>
            </a:fld>
            <a:endParaRPr lang="en-US"/>
          </a:p>
        </p:txBody>
      </p:sp>
    </p:spTree>
    <p:extLst>
      <p:ext uri="{BB962C8B-B14F-4D97-AF65-F5344CB8AC3E}">
        <p14:creationId xmlns:p14="http://schemas.microsoft.com/office/powerpoint/2010/main" val="29427524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86A43-03B6-4207-9AD3-58EC411A5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7FCEB-19A5-3643-C4B4-341CE5D815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EAB522-B733-00BC-AAF2-54AB573FD8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2AF320-758D-D36E-4858-BC3F0E1F7E4C}"/>
              </a:ext>
            </a:extLst>
          </p:cNvPr>
          <p:cNvSpPr>
            <a:spLocks noGrp="1"/>
          </p:cNvSpPr>
          <p:nvPr>
            <p:ph type="sldNum" sz="quarter" idx="5"/>
          </p:nvPr>
        </p:nvSpPr>
        <p:spPr/>
        <p:txBody>
          <a:bodyPr/>
          <a:lstStyle/>
          <a:p>
            <a:fld id="{287B5E69-811A-4572-A3E0-EDC93DA4F290}" type="slidenum">
              <a:rPr lang="en-US" smtClean="0"/>
              <a:pPr/>
              <a:t>24</a:t>
            </a:fld>
            <a:endParaRPr lang="en-US"/>
          </a:p>
        </p:txBody>
      </p:sp>
    </p:spTree>
    <p:extLst>
      <p:ext uri="{BB962C8B-B14F-4D97-AF65-F5344CB8AC3E}">
        <p14:creationId xmlns:p14="http://schemas.microsoft.com/office/powerpoint/2010/main" val="628201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37F2E7-C33C-449A-9A8E-7F059B3DC9B9}" type="datetimeFigureOut">
              <a:rPr lang="en-US" smtClean="0"/>
              <a:pPr/>
              <a:t>10/13/2025</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0D17E7FB-B553-4A68-A038-6FDD95216A74}" type="slidenum">
              <a:rPr lang="en-US" smtClean="0"/>
              <a:pPr/>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6843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37F2E7-C33C-449A-9A8E-7F059B3DC9B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17E7FB-B553-4A68-A038-6FDD95216A74}"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50480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37F2E7-C33C-449A-9A8E-7F059B3DC9B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17E7FB-B553-4A68-A038-6FDD95216A74}" type="slidenum">
              <a:rPr lang="en-US" smtClean="0"/>
              <a:pPr/>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007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37F2E7-C33C-449A-9A8E-7F059B3DC9B9}" type="datetimeFigureOut">
              <a:rPr lang="en-US" smtClean="0"/>
              <a:pPr/>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17E7FB-B553-4A68-A038-6FDD95216A74}"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86363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37F2E7-C33C-449A-9A8E-7F059B3DC9B9}" type="datetimeFigureOut">
              <a:rPr lang="en-US" smtClean="0"/>
              <a:pPr/>
              <a:t>10/13/2025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17E7FB-B553-4A68-A038-6FDD95216A74}" type="slidenum">
              <a:rPr lang="en-US" smtClean="0"/>
              <a:pPr/>
              <a:t>‹#›</a:t>
            </a:fld>
            <a:endParaRPr lang="en-US"/>
          </a:p>
        </p:txBody>
      </p:sp>
    </p:spTree>
    <p:extLst>
      <p:ext uri="{BB962C8B-B14F-4D97-AF65-F5344CB8AC3E}">
        <p14:creationId xmlns:p14="http://schemas.microsoft.com/office/powerpoint/2010/main" val="94092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37F2E7-C33C-449A-9A8E-7F059B3DC9B9}" type="datetimeFigureOut">
              <a:rPr lang="en-US" smtClean="0"/>
              <a:pPr/>
              <a:t>10/13/2025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17E7FB-B553-4A68-A038-6FDD95216A74}" type="slidenum">
              <a:rPr lang="en-US" smtClean="0"/>
              <a:pPr/>
              <a:t>‹#›</a:t>
            </a:fld>
            <a:endParaRPr lang="en-US"/>
          </a:p>
        </p:txBody>
      </p:sp>
    </p:spTree>
    <p:extLst>
      <p:ext uri="{BB962C8B-B14F-4D97-AF65-F5344CB8AC3E}">
        <p14:creationId xmlns:p14="http://schemas.microsoft.com/office/powerpoint/2010/main" val="379366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37F2E7-C33C-449A-9A8E-7F059B3DC9B9}" type="datetimeFigureOut">
              <a:rPr lang="en-US" smtClean="0"/>
              <a:pPr/>
              <a:t>10/13/2025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17E7FB-B553-4A68-A038-6FDD95216A74}" type="slidenum">
              <a:rPr lang="en-US" smtClean="0"/>
              <a:pPr/>
              <a:t>‹#›</a:t>
            </a:fld>
            <a:endParaRPr lang="en-US"/>
          </a:p>
        </p:txBody>
      </p:sp>
    </p:spTree>
    <p:extLst>
      <p:ext uri="{BB962C8B-B14F-4D97-AF65-F5344CB8AC3E}">
        <p14:creationId xmlns:p14="http://schemas.microsoft.com/office/powerpoint/2010/main" val="159495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937F2E7-C33C-449A-9A8E-7F059B3DC9B9}" type="datetimeFigureOut">
              <a:rPr lang="en-US" smtClean="0"/>
              <a:pPr/>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17E7FB-B553-4A68-A038-6FDD95216A74}" type="slidenum">
              <a:rPr lang="en-US" smtClean="0"/>
              <a:pPr/>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35338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D937F2E7-C33C-449A-9A8E-7F059B3DC9B9}" type="datetimeFigureOut">
              <a:rPr lang="en-US" smtClean="0"/>
              <a:pPr/>
              <a:t>10/13/2025</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0D17E7FB-B553-4A68-A038-6FDD95216A74}" type="slidenum">
              <a:rPr lang="en-US" smtClean="0"/>
              <a:pPr/>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0709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37F2E7-C33C-449A-9A8E-7F059B3DC9B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17E7FB-B553-4A68-A038-6FDD95216A74}" type="slidenum">
              <a:rPr lang="en-US" smtClean="0"/>
              <a:pPr/>
              <a:t>‹#›</a:t>
            </a:fld>
            <a:endParaRPr lang="en-US"/>
          </a:p>
        </p:txBody>
      </p:sp>
    </p:spTree>
    <p:extLst>
      <p:ext uri="{BB962C8B-B14F-4D97-AF65-F5344CB8AC3E}">
        <p14:creationId xmlns:p14="http://schemas.microsoft.com/office/powerpoint/2010/main" val="813068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37F2E7-C33C-449A-9A8E-7F059B3DC9B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17E7FB-B553-4A68-A038-6FDD95216A74}" type="slidenum">
              <a:rPr lang="en-US" smtClean="0"/>
              <a:pPr/>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9397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937F2E7-C33C-449A-9A8E-7F059B3DC9B9}" type="datetimeFigureOut">
              <a:rPr lang="en-US" smtClean="0"/>
              <a:pPr/>
              <a:t>10/13/2025</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0D17E7FB-B553-4A68-A038-6FDD95216A74}" type="slidenum">
              <a:rPr lang="en-US" smtClean="0"/>
              <a:pPr/>
              <a:t>‹#›</a:t>
            </a:fld>
            <a:endParaRPr lang="en-US"/>
          </a:p>
        </p:txBody>
      </p:sp>
    </p:spTree>
    <p:extLst>
      <p:ext uri="{BB962C8B-B14F-4D97-AF65-F5344CB8AC3E}">
        <p14:creationId xmlns:p14="http://schemas.microsoft.com/office/powerpoint/2010/main" val="1252817760"/>
      </p:ext>
    </p:extLst>
  </p:cSld>
  <p:clrMap bg1="lt1" tx1="dk1" bg2="lt2" tx2="dk2" accent1="accent1" accent2="accent2" accent3="accent3" accent4="accent4" accent5="accent5" accent6="accent6" hlink="hlink" folHlink="folHlink"/>
  <p:sldLayoutIdLst>
    <p:sldLayoutId id="2147484654" r:id="rId1"/>
    <p:sldLayoutId id="2147484655" r:id="rId2"/>
    <p:sldLayoutId id="2147484656" r:id="rId3"/>
    <p:sldLayoutId id="2147484657" r:id="rId4"/>
    <p:sldLayoutId id="2147484658" r:id="rId5"/>
    <p:sldLayoutId id="2147484659" r:id="rId6"/>
    <p:sldLayoutId id="2147484660" r:id="rId7"/>
    <p:sldLayoutId id="2147484661" r:id="rId8"/>
    <p:sldLayoutId id="2147484662" r:id="rId9"/>
    <p:sldLayoutId id="2147484663" r:id="rId10"/>
    <p:sldLayoutId id="2147484664"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24145" y="1871131"/>
            <a:ext cx="5111752" cy="2349721"/>
          </a:xfrm>
        </p:spPr>
        <p:txBody>
          <a:bodyPr anchor="ctr">
            <a:normAutofit fontScale="90000"/>
          </a:bodyPr>
          <a:lstStyle/>
          <a:p>
            <a:pPr algn="ctr">
              <a:lnSpc>
                <a:spcPct val="90000"/>
              </a:lnSpc>
            </a:pPr>
            <a:r>
              <a:rPr lang="en-US" sz="3600" b="1" dirty="0">
                <a:solidFill>
                  <a:srgbClr val="212121"/>
                </a:solidFill>
                <a:latin typeface="Aptos" panose="020B0004020202020204" pitchFamily="34" charset="0"/>
              </a:rPr>
              <a:t>Rules &amp; Regulations – What’s New and What’s Next</a:t>
            </a:r>
            <a:br>
              <a:rPr lang="en-US" sz="2900" b="1" dirty="0">
                <a:solidFill>
                  <a:srgbClr val="212121"/>
                </a:solidFill>
                <a:latin typeface="Aptos" panose="020B0004020202020204" pitchFamily="34" charset="0"/>
              </a:rPr>
            </a:br>
            <a:br>
              <a:rPr lang="en-US" sz="2900" b="1" dirty="0">
                <a:solidFill>
                  <a:srgbClr val="212121"/>
                </a:solidFill>
                <a:latin typeface="Aptos" panose="020B0004020202020204" pitchFamily="34" charset="0"/>
              </a:rPr>
            </a:br>
            <a:br>
              <a:rPr lang="en-US" sz="2900" b="1" dirty="0">
                <a:solidFill>
                  <a:srgbClr val="212121"/>
                </a:solidFill>
                <a:latin typeface="Aptos" panose="020B0004020202020204" pitchFamily="34" charset="0"/>
              </a:rPr>
            </a:br>
            <a:r>
              <a:rPr lang="en-US" sz="2900" dirty="0">
                <a:solidFill>
                  <a:srgbClr val="212121"/>
                </a:solidFill>
                <a:latin typeface="Aptos" panose="020B0004020202020204" pitchFamily="34" charset="0"/>
              </a:rPr>
              <a:t>LPC Lunch and Learn </a:t>
            </a:r>
          </a:p>
        </p:txBody>
      </p:sp>
    </p:spTree>
    <p:extLst>
      <p:ext uri="{BB962C8B-B14F-4D97-AF65-F5344CB8AC3E}">
        <p14:creationId xmlns:p14="http://schemas.microsoft.com/office/powerpoint/2010/main" val="135024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3FC2B-EE54-0334-3DDA-7966D06C9F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4BE45-CE86-50C7-5932-95D2A5FF0509}"/>
              </a:ext>
            </a:extLst>
          </p:cNvPr>
          <p:cNvSpPr>
            <a:spLocks noGrp="1"/>
          </p:cNvSpPr>
          <p:nvPr>
            <p:ph type="ctrTitle"/>
          </p:nvPr>
        </p:nvSpPr>
        <p:spPr>
          <a:xfrm>
            <a:off x="1150256" y="2106640"/>
            <a:ext cx="6861867" cy="2644719"/>
          </a:xfrm>
        </p:spPr>
        <p:txBody>
          <a:bodyPr anchor="ctr">
            <a:normAutofit/>
          </a:bodyPr>
          <a:lstStyle/>
          <a:p>
            <a:r>
              <a:rPr lang="en-US" sz="4000" b="1" dirty="0">
                <a:latin typeface="Aptos" panose="020B0004020202020204" pitchFamily="34" charset="0"/>
              </a:rPr>
              <a:t>Introductions </a:t>
            </a:r>
            <a:br>
              <a:rPr lang="en-US" sz="4000" b="1" dirty="0">
                <a:latin typeface="Aptos" panose="020B0004020202020204" pitchFamily="34" charset="0"/>
              </a:rPr>
            </a:br>
            <a:r>
              <a:rPr lang="en-US" sz="4000" b="1" dirty="0">
                <a:latin typeface="Aptos" panose="020B0004020202020204" pitchFamily="34" charset="0"/>
              </a:rPr>
              <a:t>and Housekeeping</a:t>
            </a:r>
            <a:endParaRPr lang="en-US" sz="4000" dirty="0">
              <a:latin typeface="Aptos" panose="020B0004020202020204" pitchFamily="34" charset="0"/>
            </a:endParaRPr>
          </a:p>
        </p:txBody>
      </p:sp>
    </p:spTree>
    <p:extLst>
      <p:ext uri="{BB962C8B-B14F-4D97-AF65-F5344CB8AC3E}">
        <p14:creationId xmlns:p14="http://schemas.microsoft.com/office/powerpoint/2010/main" val="4170120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B2921-B8E2-1556-7385-E0F334A1101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94E0E7-2B55-F60F-9141-76D4C298107D}"/>
              </a:ext>
            </a:extLst>
          </p:cNvPr>
          <p:cNvSpPr>
            <a:spLocks noGrp="1"/>
          </p:cNvSpPr>
          <p:nvPr>
            <p:ph idx="1"/>
          </p:nvPr>
        </p:nvSpPr>
        <p:spPr>
          <a:xfrm>
            <a:off x="914400" y="762000"/>
            <a:ext cx="7315200" cy="762000"/>
          </a:xfrm>
        </p:spPr>
        <p:txBody>
          <a:bodyPr>
            <a:noAutofit/>
          </a:bodyPr>
          <a:lstStyle/>
          <a:p>
            <a:pPr marL="0" indent="0" algn="ctr">
              <a:spcBef>
                <a:spcPts val="0"/>
              </a:spcBef>
              <a:buNone/>
            </a:pPr>
            <a:endParaRPr lang="en-US" sz="2100" dirty="0"/>
          </a:p>
          <a:p>
            <a:pPr marL="0" marR="0" indent="0" algn="ctr">
              <a:buNone/>
            </a:pPr>
            <a:endParaRPr lang="en-US" sz="32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spcBef>
                <a:spcPts val="0"/>
              </a:spcBef>
              <a:buNone/>
            </a:pP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0" indent="0">
              <a:spcBef>
                <a:spcPts val="0"/>
              </a:spcBef>
              <a:buNone/>
            </a:pPr>
            <a:r>
              <a:rPr lang="en-US" dirty="0">
                <a:effectLst/>
                <a:latin typeface="Aptos" panose="020B0004020202020204" pitchFamily="34" charset="0"/>
                <a:ea typeface="Aptos" panose="020B0004020202020204" pitchFamily="34" charset="0"/>
                <a:cs typeface="Times New Roman" panose="02020603050405020304" pitchFamily="18" charset="0"/>
              </a:rPr>
              <a:t>The Counseling Profession in MS is governed by 2 entities:</a:t>
            </a:r>
          </a:p>
          <a:p>
            <a:pPr marL="342900" indent="-342900">
              <a:spcBef>
                <a:spcPts val="0"/>
              </a:spcBef>
              <a:buFont typeface="+mj-lt"/>
              <a:buAutoNum type="arabicPeriod"/>
            </a:pPr>
            <a:r>
              <a:rPr lang="en-US" sz="2000" dirty="0">
                <a:effectLst/>
                <a:latin typeface="Aptos" panose="020B0004020202020204" pitchFamily="34" charset="0"/>
                <a:ea typeface="Aptos" panose="020B0004020202020204" pitchFamily="34" charset="0"/>
                <a:cs typeface="Times New Roman" panose="02020603050405020304" pitchFamily="18" charset="0"/>
              </a:rPr>
              <a:t>Statutes</a:t>
            </a:r>
          </a:p>
          <a:p>
            <a:pPr lvl="1">
              <a:spcBef>
                <a:spcPts val="0"/>
              </a:spcBef>
            </a:pPr>
            <a:r>
              <a:rPr lang="en-US" sz="1800" dirty="0">
                <a:latin typeface="Aptos" panose="020B0004020202020204" pitchFamily="34" charset="0"/>
              </a:rPr>
              <a:t>A </a:t>
            </a:r>
            <a:r>
              <a:rPr lang="en-US" sz="1800" i="1" dirty="0">
                <a:latin typeface="Aptos" panose="020B0004020202020204" pitchFamily="34" charset="0"/>
              </a:rPr>
              <a:t>written law</a:t>
            </a:r>
            <a:r>
              <a:rPr lang="en-US" sz="1800" dirty="0">
                <a:latin typeface="Aptos" panose="020B0004020202020204" pitchFamily="34" charset="0"/>
              </a:rPr>
              <a:t> passed by a legislative body that formally establishes legal rules, requirements, or prohibitions.</a:t>
            </a:r>
          </a:p>
          <a:p>
            <a:pPr lvl="1">
              <a:spcBef>
                <a:spcPts val="0"/>
              </a:spcBef>
            </a:pPr>
            <a:r>
              <a:rPr lang="en-US" sz="1800" dirty="0">
                <a:effectLst/>
                <a:latin typeface="Aptos" panose="020B0004020202020204" pitchFamily="34" charset="0"/>
                <a:ea typeface="Aptos" panose="020B0004020202020204" pitchFamily="34" charset="0"/>
                <a:cs typeface="Times New Roman" panose="02020603050405020304" pitchFamily="18" charset="0"/>
              </a:rPr>
              <a:t>For Licensed Professional Counselors it is </a:t>
            </a:r>
            <a:r>
              <a:rPr lang="en-US" sz="1800" dirty="0">
                <a:latin typeface="Aptos" panose="020B0004020202020204" pitchFamily="34" charset="0"/>
                <a:ea typeface="Aptos" panose="020B0004020202020204" pitchFamily="34" charset="0"/>
                <a:cs typeface="Times New Roman" panose="02020603050405020304" pitchFamily="18" charset="0"/>
              </a:rPr>
              <a:t>Miss. Code Ann. § 73-30-1-30</a:t>
            </a:r>
          </a:p>
          <a:p>
            <a:pPr marL="457200" indent="-457200">
              <a:spcBef>
                <a:spcPts val="0"/>
              </a:spcBef>
              <a:buFont typeface="+mj-lt"/>
              <a:buAutoNum type="arabicPeriod"/>
            </a:pPr>
            <a:r>
              <a:rPr lang="en-US" sz="2200" dirty="0">
                <a:effectLst/>
                <a:latin typeface="Aptos" panose="020B0004020202020204" pitchFamily="34" charset="0"/>
                <a:ea typeface="Aptos" panose="020B0004020202020204" pitchFamily="34" charset="0"/>
                <a:cs typeface="Times New Roman" panose="02020603050405020304" pitchFamily="18" charset="0"/>
              </a:rPr>
              <a:t>Rules and Regulations </a:t>
            </a:r>
          </a:p>
          <a:p>
            <a:pPr lvl="1">
              <a:spcBef>
                <a:spcPts val="0"/>
              </a:spcBef>
            </a:pPr>
            <a:r>
              <a:rPr lang="en-US" sz="1800" dirty="0">
                <a:latin typeface="Aptos" panose="020B0004020202020204" pitchFamily="34" charset="0"/>
              </a:rPr>
              <a:t>Specific guidelines or directives created by an organization or government agency (Board) to explain how laws (statutes) will be applied and enforced</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p>
        </p:txBody>
      </p:sp>
      <p:sp>
        <p:nvSpPr>
          <p:cNvPr id="2" name="TextBox 1">
            <a:extLst>
              <a:ext uri="{FF2B5EF4-FFF2-40B4-BE49-F238E27FC236}">
                <a16:creationId xmlns:a16="http://schemas.microsoft.com/office/drawing/2014/main" id="{AEBFEA2B-B29F-7665-0679-5A6E3251FA9C}"/>
              </a:ext>
            </a:extLst>
          </p:cNvPr>
          <p:cNvSpPr txBox="1"/>
          <p:nvPr/>
        </p:nvSpPr>
        <p:spPr>
          <a:xfrm>
            <a:off x="914400" y="914400"/>
            <a:ext cx="7086600" cy="584775"/>
          </a:xfrm>
          <a:prstGeom prst="rect">
            <a:avLst/>
          </a:prstGeom>
          <a:noFill/>
        </p:spPr>
        <p:txBody>
          <a:bodyPr wrap="square" rtlCol="0">
            <a:spAutoFit/>
          </a:bodyPr>
          <a:lstStyle/>
          <a:p>
            <a:pPr algn="ctr"/>
            <a:r>
              <a:rPr lang="en-US" sz="3200" b="1" dirty="0">
                <a:latin typeface="Aptos" panose="020B0004020202020204" pitchFamily="34" charset="0"/>
              </a:rPr>
              <a:t>Statutes vs Rules and Regulations </a:t>
            </a:r>
          </a:p>
        </p:txBody>
      </p:sp>
    </p:spTree>
    <p:extLst>
      <p:ext uri="{BB962C8B-B14F-4D97-AF65-F5344CB8AC3E}">
        <p14:creationId xmlns:p14="http://schemas.microsoft.com/office/powerpoint/2010/main" val="1396714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1B4B06-D0CE-FA71-C1E5-4E758AC15837}"/>
              </a:ext>
            </a:extLst>
          </p:cNvPr>
          <p:cNvSpPr>
            <a:spLocks noGrp="1"/>
          </p:cNvSpPr>
          <p:nvPr>
            <p:ph idx="1"/>
          </p:nvPr>
        </p:nvSpPr>
        <p:spPr>
          <a:xfrm>
            <a:off x="838200" y="1317914"/>
            <a:ext cx="7696200" cy="4854286"/>
          </a:xfrm>
        </p:spPr>
        <p:txBody>
          <a:bodyPr>
            <a:noAutofit/>
          </a:bodyPr>
          <a:lstStyle/>
          <a:p>
            <a:pPr marL="0" indent="0" algn="ctr">
              <a:spcBef>
                <a:spcPts val="0"/>
              </a:spcBef>
              <a:buNone/>
            </a:pPr>
            <a:endParaRPr lang="en-US" sz="2100" dirty="0"/>
          </a:p>
          <a:p>
            <a:pPr marL="342900" marR="0" lvl="0" indent="-342900">
              <a:spcAft>
                <a:spcPts val="1000"/>
              </a:spcAft>
              <a:buFont typeface="+mj-lt"/>
              <a:buAutoNum type="arabicPeriod"/>
            </a:pPr>
            <a:r>
              <a:rPr lang="en-US" dirty="0">
                <a:effectLst/>
                <a:latin typeface="Aptos" panose="020B0004020202020204" pitchFamily="34" charset="0"/>
                <a:ea typeface="Aptos" panose="020B0004020202020204" pitchFamily="34" charset="0"/>
                <a:cs typeface="Times New Roman" panose="02020603050405020304" pitchFamily="18" charset="0"/>
              </a:rPr>
              <a:t>Written into law by the legislature</a:t>
            </a:r>
          </a:p>
          <a:p>
            <a:pPr marL="342900" marR="0" lvl="0" indent="-342900">
              <a:spcAft>
                <a:spcPts val="1000"/>
              </a:spcAft>
              <a:buFont typeface="+mj-lt"/>
              <a:buAutoNum type="arabicPeriod"/>
            </a:pPr>
            <a:r>
              <a:rPr lang="en-US" dirty="0">
                <a:latin typeface="Aptos" panose="020B0004020202020204" pitchFamily="34" charset="0"/>
                <a:ea typeface="Aptos" panose="020B0004020202020204" pitchFamily="34" charset="0"/>
                <a:cs typeface="Times New Roman" panose="02020603050405020304" pitchFamily="18" charset="0"/>
              </a:rPr>
              <a:t>Board does not have authority to change statutes</a:t>
            </a: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Aft>
                <a:spcPts val="1000"/>
              </a:spcAft>
              <a:buFont typeface="+mj-lt"/>
              <a:buAutoNum type="arabicPeriod"/>
            </a:pPr>
            <a:r>
              <a:rPr lang="en-US" dirty="0">
                <a:effectLst/>
                <a:latin typeface="Aptos" panose="020B0004020202020204" pitchFamily="34" charset="0"/>
                <a:ea typeface="Aptos" panose="020B0004020202020204" pitchFamily="34" charset="0"/>
                <a:cs typeface="Times New Roman" panose="02020603050405020304" pitchFamily="18" charset="0"/>
              </a:rPr>
              <a:t>Board serves in a regulatory </a:t>
            </a:r>
            <a:r>
              <a:rPr lang="en-US" dirty="0">
                <a:latin typeface="Aptos" panose="020B0004020202020204" pitchFamily="34" charset="0"/>
                <a:ea typeface="Aptos" panose="020B0004020202020204" pitchFamily="34" charset="0"/>
                <a:cs typeface="Times New Roman" panose="02020603050405020304" pitchFamily="18" charset="0"/>
              </a:rPr>
              <a:t>role; therefore, lobbying for changes in the law is not in their purview </a:t>
            </a:r>
          </a:p>
          <a:p>
            <a:pPr marL="342900" marR="0" lvl="0" indent="-342900">
              <a:spcAft>
                <a:spcPts val="1000"/>
              </a:spcAft>
              <a:buFont typeface="+mj-lt"/>
              <a:buAutoNum type="arabicPeriod"/>
            </a:pPr>
            <a:r>
              <a:rPr lang="en-US" dirty="0">
                <a:latin typeface="Aptos" panose="020B0004020202020204" pitchFamily="34" charset="0"/>
                <a:ea typeface="Aptos" panose="020B0004020202020204" pitchFamily="34" charset="0"/>
                <a:cs typeface="Times New Roman" panose="02020603050405020304" pitchFamily="18" charset="0"/>
              </a:rPr>
              <a:t>Mississippi Counseling Association, on behalf of the counseling profession, has the lobbying capacity for any changes made to the law</a:t>
            </a:r>
          </a:p>
          <a:p>
            <a:pPr marL="342900" marR="0" lvl="0" indent="-342900">
              <a:spcAft>
                <a:spcPts val="1000"/>
              </a:spcAft>
              <a:buFont typeface="+mj-lt"/>
              <a:buAutoNum type="arabicPeriod"/>
            </a:pPr>
            <a:r>
              <a:rPr lang="en-US" dirty="0">
                <a:latin typeface="Aptos" panose="020B0004020202020204" pitchFamily="34" charset="0"/>
                <a:ea typeface="Aptos" panose="020B0004020202020204" pitchFamily="34" charset="0"/>
                <a:cs typeface="Times New Roman" panose="02020603050405020304" pitchFamily="18" charset="0"/>
              </a:rPr>
              <a:t>Any member of the public and any licensee can also lobby the legislature for statute changes</a:t>
            </a:r>
          </a:p>
          <a:p>
            <a:pPr marL="342900" marR="0" lvl="0" indent="-342900">
              <a:spcAft>
                <a:spcPts val="1000"/>
              </a:spcAft>
              <a:buFont typeface="+mj-lt"/>
              <a:buAutoNum type="arabicPeriod"/>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gn="ctr">
              <a:buNone/>
            </a:pP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p>
        </p:txBody>
      </p:sp>
      <p:sp>
        <p:nvSpPr>
          <p:cNvPr id="2" name="TextBox 1">
            <a:extLst>
              <a:ext uri="{FF2B5EF4-FFF2-40B4-BE49-F238E27FC236}">
                <a16:creationId xmlns:a16="http://schemas.microsoft.com/office/drawing/2014/main" id="{FE343EBF-DD57-B71D-08F8-9AFB30EB0BA8}"/>
              </a:ext>
            </a:extLst>
          </p:cNvPr>
          <p:cNvSpPr txBox="1"/>
          <p:nvPr/>
        </p:nvSpPr>
        <p:spPr>
          <a:xfrm>
            <a:off x="2057400" y="914400"/>
            <a:ext cx="4724400" cy="584775"/>
          </a:xfrm>
          <a:prstGeom prst="rect">
            <a:avLst/>
          </a:prstGeom>
          <a:noFill/>
        </p:spPr>
        <p:txBody>
          <a:bodyPr wrap="square" rtlCol="0">
            <a:spAutoFit/>
          </a:bodyPr>
          <a:lstStyle/>
          <a:p>
            <a:pPr algn="ctr"/>
            <a:r>
              <a:rPr lang="en-US" sz="3200" b="1" dirty="0">
                <a:latin typeface="Aptos" panose="020B0004020202020204" pitchFamily="34" charset="0"/>
              </a:rPr>
              <a:t>Statutes</a:t>
            </a:r>
          </a:p>
        </p:txBody>
      </p:sp>
    </p:spTree>
    <p:extLst>
      <p:ext uri="{BB962C8B-B14F-4D97-AF65-F5344CB8AC3E}">
        <p14:creationId xmlns:p14="http://schemas.microsoft.com/office/powerpoint/2010/main" val="1755017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C2963-217D-6ABB-056C-0351319DA7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D6924B-761E-D796-8A64-7B2B7C5D41FA}"/>
              </a:ext>
            </a:extLst>
          </p:cNvPr>
          <p:cNvSpPr>
            <a:spLocks noGrp="1"/>
          </p:cNvSpPr>
          <p:nvPr>
            <p:ph idx="1"/>
          </p:nvPr>
        </p:nvSpPr>
        <p:spPr>
          <a:xfrm>
            <a:off x="838200" y="1524000"/>
            <a:ext cx="7696200" cy="4625686"/>
          </a:xfrm>
        </p:spPr>
        <p:txBody>
          <a:bodyPr>
            <a:noAutofit/>
          </a:bodyPr>
          <a:lstStyle/>
          <a:p>
            <a:pPr marL="0" indent="0" algn="ctr">
              <a:spcBef>
                <a:spcPts val="0"/>
              </a:spcBef>
              <a:buNone/>
            </a:pPr>
            <a:endParaRPr lang="en-US" sz="2100" dirty="0"/>
          </a:p>
          <a:p>
            <a:pPr marL="0" marR="0" lvl="0" indent="0">
              <a:spcAft>
                <a:spcPts val="1000"/>
              </a:spcAft>
              <a:buNone/>
            </a:pPr>
            <a:r>
              <a:rPr lang="en-US" dirty="0">
                <a:effectLst/>
                <a:latin typeface="Aptos" panose="020B0004020202020204" pitchFamily="34" charset="0"/>
                <a:ea typeface="Aptos" panose="020B0004020202020204" pitchFamily="34" charset="0"/>
                <a:cs typeface="Times New Roman" panose="02020603050405020304" pitchFamily="18" charset="0"/>
              </a:rPr>
              <a:t>The Board has presented 2 potential changes to our statute to MCA to take under advisement:</a:t>
            </a:r>
          </a:p>
          <a:p>
            <a:pPr marL="800100" lvl="1" indent="-342900">
              <a:lnSpc>
                <a:spcPct val="100000"/>
              </a:lnSpc>
              <a:spcAft>
                <a:spcPts val="600"/>
              </a:spcAft>
              <a:buFont typeface="+mj-lt"/>
              <a:buAutoNum type="arabicPeriod"/>
            </a:pPr>
            <a:r>
              <a:rPr lang="en-US" dirty="0">
                <a:latin typeface="Aptos" panose="020B0004020202020204" pitchFamily="34" charset="0"/>
                <a:ea typeface="Aptos" panose="020B0004020202020204" pitchFamily="34" charset="0"/>
                <a:cs typeface="Times New Roman" panose="02020603050405020304" pitchFamily="18" charset="0"/>
              </a:rPr>
              <a:t>To add </a:t>
            </a:r>
            <a:r>
              <a:rPr lang="en-US" dirty="0">
                <a:latin typeface="Aptos" panose="020B0004020202020204" pitchFamily="34" charset="0"/>
              </a:rPr>
              <a:t>Summary Suspension language</a:t>
            </a:r>
          </a:p>
          <a:p>
            <a:pPr lvl="2">
              <a:lnSpc>
                <a:spcPct val="100000"/>
              </a:lnSpc>
              <a:spcAft>
                <a:spcPts val="600"/>
              </a:spcAft>
            </a:pPr>
            <a:r>
              <a:rPr lang="en-US" sz="1400" dirty="0">
                <a:latin typeface="Aptos" panose="020B0004020202020204" pitchFamily="34" charset="0"/>
              </a:rPr>
              <a:t>(7) Nothing in this subsection shall be interpreted to prohibit the board from immediately suspending any license prior to a hearing under subsection (3) of this section, when in its sole discretion the suspension is required for the instruction, safety, or well-being of any member of the public.</a:t>
            </a:r>
          </a:p>
          <a:p>
            <a:pPr marL="800100" lvl="1" indent="-342900">
              <a:spcAft>
                <a:spcPts val="1000"/>
              </a:spcAft>
              <a:buFont typeface="+mj-lt"/>
              <a:buAutoNum type="arabicPeriod"/>
            </a:pPr>
            <a:r>
              <a:rPr lang="en-US" dirty="0">
                <a:latin typeface="Aptos" panose="020B0004020202020204" pitchFamily="34" charset="0"/>
                <a:ea typeface="Aptos" panose="020B0004020202020204" pitchFamily="34" charset="0"/>
                <a:cs typeface="Times New Roman" panose="02020603050405020304" pitchFamily="18" charset="0"/>
              </a:rPr>
              <a:t>To delete Miss. Code Ann. § 73-30-21 (4)</a:t>
            </a:r>
          </a:p>
          <a:p>
            <a:pPr lvl="2">
              <a:spcAft>
                <a:spcPts val="1000"/>
              </a:spcAft>
            </a:pPr>
            <a:r>
              <a:rPr lang="en-US" sz="1400" dirty="0">
                <a:latin typeface="Aptos" panose="020B0004020202020204" pitchFamily="34" charset="0"/>
                <a:ea typeface="Aptos" panose="020B0004020202020204" pitchFamily="34" charset="0"/>
                <a:cs typeface="Times New Roman" panose="02020603050405020304" pitchFamily="18" charset="0"/>
              </a:rPr>
              <a:t>(4) No revoked license or privilege to practice may be reinstated within twelve (12) months after such revocation. Reinstatement thereafter shall be upon such conditions as the board may prescribe, which may include, without being limited to, successful passing of the examination required by this chapter.</a:t>
            </a:r>
          </a:p>
          <a:p>
            <a:pPr lvl="2">
              <a:spcAft>
                <a:spcPts val="1000"/>
              </a:spcAft>
            </a:pPr>
            <a:endParaRPr lang="en-US" dirty="0">
              <a:latin typeface="Aptos" panose="020B0004020202020204" pitchFamily="34" charset="0"/>
              <a:ea typeface="Aptos" panose="020B0004020202020204" pitchFamily="34" charset="0"/>
              <a:cs typeface="Times New Roman" panose="02020603050405020304" pitchFamily="18" charset="0"/>
            </a:endParaRPr>
          </a:p>
          <a:p>
            <a:pPr lvl="2">
              <a:spcAft>
                <a:spcPts val="1000"/>
              </a:spcAft>
            </a:pPr>
            <a:endParaRPr lang="en-US"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Aft>
                <a:spcPts val="1000"/>
              </a:spcAft>
              <a:buFont typeface="+mj-lt"/>
              <a:buAutoNum type="arabicPeriod"/>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gn="ctr">
              <a:buNone/>
            </a:pP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p>
        </p:txBody>
      </p:sp>
      <p:sp>
        <p:nvSpPr>
          <p:cNvPr id="2" name="TextBox 1">
            <a:extLst>
              <a:ext uri="{FF2B5EF4-FFF2-40B4-BE49-F238E27FC236}">
                <a16:creationId xmlns:a16="http://schemas.microsoft.com/office/drawing/2014/main" id="{381A8060-1976-3D6A-07A0-D7FA87DE2F9F}"/>
              </a:ext>
            </a:extLst>
          </p:cNvPr>
          <p:cNvSpPr txBox="1"/>
          <p:nvPr/>
        </p:nvSpPr>
        <p:spPr>
          <a:xfrm>
            <a:off x="1828800" y="838200"/>
            <a:ext cx="5715000" cy="584775"/>
          </a:xfrm>
          <a:prstGeom prst="rect">
            <a:avLst/>
          </a:prstGeom>
          <a:noFill/>
        </p:spPr>
        <p:txBody>
          <a:bodyPr wrap="square" rtlCol="0">
            <a:spAutoFit/>
          </a:bodyPr>
          <a:lstStyle/>
          <a:p>
            <a:pPr algn="ctr"/>
            <a:r>
              <a:rPr lang="en-US" sz="3200" b="1" dirty="0">
                <a:latin typeface="Aptos" panose="020B0004020202020204" pitchFamily="34" charset="0"/>
              </a:rPr>
              <a:t>Proposed Statute Changes</a:t>
            </a:r>
          </a:p>
        </p:txBody>
      </p:sp>
    </p:spTree>
    <p:extLst>
      <p:ext uri="{BB962C8B-B14F-4D97-AF65-F5344CB8AC3E}">
        <p14:creationId xmlns:p14="http://schemas.microsoft.com/office/powerpoint/2010/main" val="2644513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7C0F9-E295-B467-ED7B-2450F44BC82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8D65C4-A83D-87F5-3870-80D2761AFBB8}"/>
              </a:ext>
            </a:extLst>
          </p:cNvPr>
          <p:cNvSpPr>
            <a:spLocks noGrp="1"/>
          </p:cNvSpPr>
          <p:nvPr>
            <p:ph idx="1"/>
          </p:nvPr>
        </p:nvSpPr>
        <p:spPr>
          <a:xfrm>
            <a:off x="838200" y="1524000"/>
            <a:ext cx="7696200" cy="4625686"/>
          </a:xfrm>
        </p:spPr>
        <p:txBody>
          <a:bodyPr>
            <a:noAutofit/>
          </a:bodyPr>
          <a:lstStyle/>
          <a:p>
            <a:pPr marL="0" indent="0" algn="ctr">
              <a:spcBef>
                <a:spcPts val="0"/>
              </a:spcBef>
              <a:buNone/>
            </a:pPr>
            <a:endParaRPr lang="en-US" sz="2100" dirty="0"/>
          </a:p>
          <a:p>
            <a:pPr marL="0" marR="0" lvl="0" indent="0">
              <a:lnSpc>
                <a:spcPct val="100000"/>
              </a:lnSpc>
              <a:spcBef>
                <a:spcPts val="0"/>
              </a:spcBef>
              <a:spcAft>
                <a:spcPts val="600"/>
              </a:spcAft>
              <a:buNone/>
            </a:pPr>
            <a:r>
              <a:rPr lang="en-US" dirty="0">
                <a:effectLst/>
                <a:latin typeface="Aptos" panose="020B0004020202020204" pitchFamily="34" charset="0"/>
                <a:ea typeface="Aptos" panose="020B0004020202020204" pitchFamily="34" charset="0"/>
                <a:cs typeface="Times New Roman" panose="02020603050405020304" pitchFamily="18" charset="0"/>
              </a:rPr>
              <a:t>When the Board determines a change to the Rules and Regulations is necessary, the process for that change is as follows:</a:t>
            </a:r>
          </a:p>
          <a:p>
            <a:pPr lvl="1">
              <a:lnSpc>
                <a:spcPct val="100000"/>
              </a:lnSpc>
              <a:spcBef>
                <a:spcPts val="0"/>
              </a:spcBef>
              <a:spcAft>
                <a:spcPts val="60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Board revises/writes new rules and approves</a:t>
            </a:r>
          </a:p>
          <a:p>
            <a:pPr lvl="1">
              <a:lnSpc>
                <a:spcPct val="100000"/>
              </a:lnSpc>
              <a:spcBef>
                <a:spcPts val="0"/>
              </a:spcBef>
              <a:spcAft>
                <a:spcPts val="600"/>
              </a:spcAft>
            </a:pPr>
            <a:r>
              <a:rPr lang="en-US" sz="1800" dirty="0">
                <a:latin typeface="Aptos" panose="020B0004020202020204" pitchFamily="34" charset="0"/>
                <a:ea typeface="Aptos" panose="020B0004020202020204" pitchFamily="34" charset="0"/>
                <a:cs typeface="Times New Roman" panose="02020603050405020304" pitchFamily="18" charset="0"/>
              </a:rPr>
              <a:t>Post for 30-day comment period</a:t>
            </a:r>
          </a:p>
          <a:p>
            <a:pPr lvl="1">
              <a:lnSpc>
                <a:spcPct val="100000"/>
              </a:lnSpc>
              <a:spcBef>
                <a:spcPts val="0"/>
              </a:spcBef>
              <a:spcAft>
                <a:spcPts val="600"/>
              </a:spcAft>
            </a:pPr>
            <a:r>
              <a:rPr lang="en-US" sz="1800" dirty="0">
                <a:latin typeface="Aptos" panose="020B0004020202020204" pitchFamily="34" charset="0"/>
                <a:ea typeface="Aptos" panose="020B0004020202020204" pitchFamily="34" charset="0"/>
                <a:cs typeface="Times New Roman" panose="02020603050405020304" pitchFamily="18" charset="0"/>
              </a:rPr>
              <a:t>Board reviews comments and makes final revisions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lvl="1">
              <a:lnSpc>
                <a:spcPct val="100000"/>
              </a:lnSpc>
              <a:spcBef>
                <a:spcPts val="0"/>
              </a:spcBef>
              <a:spcAft>
                <a:spcPts val="600"/>
              </a:spcAft>
            </a:pPr>
            <a:r>
              <a:rPr lang="en-US" sz="1800" dirty="0">
                <a:latin typeface="Aptos" panose="020B0004020202020204" pitchFamily="34" charset="0"/>
                <a:ea typeface="Aptos" panose="020B0004020202020204" pitchFamily="34" charset="0"/>
                <a:cs typeface="Times New Roman" panose="02020603050405020304" pitchFamily="18" charset="0"/>
              </a:rPr>
              <a:t>Submit to Occupational Review Licensing Commission (OLRC)</a:t>
            </a:r>
          </a:p>
          <a:p>
            <a:pPr lvl="1">
              <a:lnSpc>
                <a:spcPct val="100000"/>
              </a:lnSpc>
              <a:spcBef>
                <a:spcPts val="0"/>
              </a:spcBef>
              <a:spcAft>
                <a:spcPts val="600"/>
              </a:spcAft>
            </a:pPr>
            <a:r>
              <a:rPr lang="en-US" sz="1800" dirty="0">
                <a:latin typeface="Aptos" panose="020B0004020202020204" pitchFamily="34" charset="0"/>
                <a:ea typeface="Aptos" panose="020B0004020202020204" pitchFamily="34" charset="0"/>
                <a:cs typeface="Times New Roman" panose="02020603050405020304" pitchFamily="18" charset="0"/>
              </a:rPr>
              <a:t>Meet with OLRC</a:t>
            </a:r>
          </a:p>
          <a:p>
            <a:pPr lvl="1">
              <a:lnSpc>
                <a:spcPct val="100000"/>
              </a:lnSpc>
              <a:spcBef>
                <a:spcPts val="0"/>
              </a:spcBef>
              <a:spcAft>
                <a:spcPts val="600"/>
              </a:spcAft>
            </a:pPr>
            <a:r>
              <a:rPr lang="en-US" sz="1800" dirty="0">
                <a:latin typeface="Aptos" panose="020B0004020202020204" pitchFamily="34" charset="0"/>
                <a:ea typeface="Aptos" panose="020B0004020202020204" pitchFamily="34" charset="0"/>
                <a:cs typeface="Times New Roman" panose="02020603050405020304" pitchFamily="18" charset="0"/>
              </a:rPr>
              <a:t>Make changes required by OLRC</a:t>
            </a:r>
          </a:p>
          <a:p>
            <a:pPr lvl="1">
              <a:lnSpc>
                <a:spcPct val="100000"/>
              </a:lnSpc>
              <a:spcBef>
                <a:spcPts val="0"/>
              </a:spcBef>
              <a:spcAft>
                <a:spcPts val="600"/>
              </a:spcAft>
            </a:pPr>
            <a:r>
              <a:rPr lang="en-US" sz="1800" dirty="0">
                <a:latin typeface="Aptos" panose="020B0004020202020204" pitchFamily="34" charset="0"/>
                <a:ea typeface="Aptos" panose="020B0004020202020204" pitchFamily="34" charset="0"/>
                <a:cs typeface="Times New Roman" panose="02020603050405020304" pitchFamily="18" charset="0"/>
              </a:rPr>
              <a:t>Send to OLRC as Final </a:t>
            </a:r>
          </a:p>
          <a:p>
            <a:pPr lvl="1">
              <a:lnSpc>
                <a:spcPct val="100000"/>
              </a:lnSpc>
              <a:spcBef>
                <a:spcPts val="0"/>
              </a:spcBef>
              <a:spcAft>
                <a:spcPts val="60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File </a:t>
            </a:r>
            <a:r>
              <a:rPr lang="en-US" sz="1800" dirty="0">
                <a:latin typeface="Aptos" panose="020B0004020202020204" pitchFamily="34" charset="0"/>
                <a:ea typeface="Aptos" panose="020B0004020202020204" pitchFamily="34" charset="0"/>
                <a:cs typeface="Times New Roman" panose="02020603050405020304" pitchFamily="18" charset="0"/>
              </a:rPr>
              <a:t>with Secretary of State </a:t>
            </a:r>
          </a:p>
          <a:p>
            <a:pPr lvl="1">
              <a:lnSpc>
                <a:spcPct val="100000"/>
              </a:lnSpc>
              <a:spcBef>
                <a:spcPts val="0"/>
              </a:spcBef>
              <a:spcAft>
                <a:spcPts val="60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Implement 30 days post finalized</a:t>
            </a:r>
          </a:p>
          <a:p>
            <a:pPr lvl="2">
              <a:spcAft>
                <a:spcPts val="1000"/>
              </a:spcAft>
            </a:pPr>
            <a:endParaRPr lang="en-US"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Aft>
                <a:spcPts val="1000"/>
              </a:spcAft>
              <a:buFont typeface="+mj-lt"/>
              <a:buAutoNum type="arabicPeriod"/>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gn="ctr">
              <a:buNone/>
            </a:pP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p>
        </p:txBody>
      </p:sp>
      <p:sp>
        <p:nvSpPr>
          <p:cNvPr id="2" name="TextBox 1">
            <a:extLst>
              <a:ext uri="{FF2B5EF4-FFF2-40B4-BE49-F238E27FC236}">
                <a16:creationId xmlns:a16="http://schemas.microsoft.com/office/drawing/2014/main" id="{2AA4FCBA-F3ED-2855-6BE2-DEFC0CF88291}"/>
              </a:ext>
            </a:extLst>
          </p:cNvPr>
          <p:cNvSpPr txBox="1"/>
          <p:nvPr/>
        </p:nvSpPr>
        <p:spPr>
          <a:xfrm>
            <a:off x="1828800" y="467174"/>
            <a:ext cx="5715000" cy="1077218"/>
          </a:xfrm>
          <a:prstGeom prst="rect">
            <a:avLst/>
          </a:prstGeom>
          <a:noFill/>
        </p:spPr>
        <p:txBody>
          <a:bodyPr wrap="square" rtlCol="0">
            <a:spAutoFit/>
          </a:bodyPr>
          <a:lstStyle/>
          <a:p>
            <a:pPr algn="ctr"/>
            <a:r>
              <a:rPr lang="en-US" sz="3200" b="1" dirty="0">
                <a:latin typeface="Aptos" panose="020B0004020202020204" pitchFamily="34" charset="0"/>
              </a:rPr>
              <a:t>Rules Changes Effective September 16, 2025</a:t>
            </a:r>
          </a:p>
        </p:txBody>
      </p:sp>
    </p:spTree>
    <p:extLst>
      <p:ext uri="{BB962C8B-B14F-4D97-AF65-F5344CB8AC3E}">
        <p14:creationId xmlns:p14="http://schemas.microsoft.com/office/powerpoint/2010/main" val="1818210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A9380-172A-9465-D5FF-E1E3DDE686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2C9016-C160-501A-CFE7-A08875C19407}"/>
              </a:ext>
            </a:extLst>
          </p:cNvPr>
          <p:cNvSpPr>
            <a:spLocks noGrp="1"/>
          </p:cNvSpPr>
          <p:nvPr>
            <p:ph idx="1"/>
          </p:nvPr>
        </p:nvSpPr>
        <p:spPr>
          <a:xfrm>
            <a:off x="838200" y="1524000"/>
            <a:ext cx="7696200" cy="4625686"/>
          </a:xfrm>
        </p:spPr>
        <p:txBody>
          <a:bodyPr>
            <a:noAutofit/>
          </a:bodyPr>
          <a:lstStyle/>
          <a:p>
            <a:pPr marL="914400" lvl="2" indent="0">
              <a:spcAft>
                <a:spcPts val="1000"/>
              </a:spcAft>
              <a:buNone/>
            </a:pPr>
            <a:endParaRPr lang="en-US"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1.4.CC</a:t>
            </a: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Previous</a:t>
            </a:r>
          </a:p>
          <a:p>
            <a:pPr marL="0" marR="0" lvl="0" indent="0">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Definitions</a:t>
            </a:r>
          </a:p>
          <a:p>
            <a:pPr marL="0" marR="0" lvl="0" indent="0">
              <a:lnSpc>
                <a:spcPct val="100000"/>
              </a:lnSpc>
              <a:spcBef>
                <a:spcPts val="0"/>
              </a:spcBef>
              <a:spcAft>
                <a:spcPts val="1000"/>
              </a:spcAft>
              <a:buNone/>
            </a:pPr>
            <a:r>
              <a:rPr lang="en-US" sz="1400" dirty="0">
                <a:latin typeface="Aptos" panose="020B0004020202020204" pitchFamily="34" charset="0"/>
              </a:rPr>
              <a:t>Retired Status: An LPC, who, of his/her/their own volition, chooses to cease practice. This category is not related to any disciplinary action which would be the cause of ceasing to practice. An LPC’s request for retired status is subject to Board approval. A Licensee in Retired Status cannot practice as an LPC in Mississippi. Retired Status is a permanent status.</a:t>
            </a: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Current</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0000"/>
              </a:lnSpc>
              <a:spcBef>
                <a:spcPts val="0"/>
              </a:spcBef>
              <a:buNone/>
            </a:pPr>
            <a:r>
              <a:rPr lang="en-US" sz="1400" dirty="0">
                <a:latin typeface="Aptos" panose="020B0004020202020204" pitchFamily="34" charset="0"/>
              </a:rPr>
              <a:t>Retired Status: An LPC, who, of his/her/their own volition, chooses to cease practice. This category is not related to any disciplinary action which would be the cause of ceasing to practice.  A Licensee in Retired Status cannot practice as an LPC in Mississippi. Retired Status is a permanent status.</a:t>
            </a:r>
          </a:p>
          <a:p>
            <a:pPr marL="0" marR="0" indent="0" algn="ctr">
              <a:lnSpc>
                <a:spcPct val="100000"/>
              </a:lnSpc>
              <a:spcBef>
                <a:spcPts val="0"/>
              </a:spcBef>
              <a:buNone/>
            </a:pP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latin typeface="Aptos" panose="020B0004020202020204" pitchFamily="34" charset="0"/>
            </a:endParaRPr>
          </a:p>
        </p:txBody>
      </p:sp>
      <p:sp>
        <p:nvSpPr>
          <p:cNvPr id="2" name="TextBox 1">
            <a:extLst>
              <a:ext uri="{FF2B5EF4-FFF2-40B4-BE49-F238E27FC236}">
                <a16:creationId xmlns:a16="http://schemas.microsoft.com/office/drawing/2014/main" id="{BDEB69DD-E098-5BEA-7CDD-64CF00896098}"/>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  </a:t>
            </a:r>
          </a:p>
        </p:txBody>
      </p:sp>
    </p:spTree>
    <p:extLst>
      <p:ext uri="{BB962C8B-B14F-4D97-AF65-F5344CB8AC3E}">
        <p14:creationId xmlns:p14="http://schemas.microsoft.com/office/powerpoint/2010/main" val="504746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A5CC6-6454-96F5-D2FD-0670CEA0366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C3D924-ED15-165F-78D4-F1B3B9442D88}"/>
              </a:ext>
            </a:extLst>
          </p:cNvPr>
          <p:cNvSpPr>
            <a:spLocks noGrp="1"/>
          </p:cNvSpPr>
          <p:nvPr>
            <p:ph idx="1"/>
          </p:nvPr>
        </p:nvSpPr>
        <p:spPr>
          <a:xfrm>
            <a:off x="381000" y="1371600"/>
            <a:ext cx="8610600" cy="5105400"/>
          </a:xfrm>
        </p:spPr>
        <p:txBody>
          <a:bodyPr>
            <a:noAutofit/>
          </a:bodyPr>
          <a:lstStyle/>
          <a:p>
            <a:pPr marL="0" marR="0" lvl="0" indent="0">
              <a:lnSpc>
                <a:spcPct val="100000"/>
              </a:lnSpc>
              <a:spcBef>
                <a:spcPts val="0"/>
              </a:spcBef>
              <a:spcAft>
                <a:spcPts val="1000"/>
              </a:spcAft>
              <a:buNone/>
            </a:pPr>
            <a:endParaRPr lang="en-US" b="1"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4.3.B.1 </a:t>
            </a:r>
          </a:p>
          <a:p>
            <a:pPr marL="0" marR="0" lvl="0" indent="0">
              <a:lnSpc>
                <a:spcPct val="100000"/>
              </a:lnSpc>
              <a:spcBef>
                <a:spcPts val="0"/>
              </a:spcBef>
              <a:spcAft>
                <a:spcPts val="1000"/>
              </a:spcAft>
              <a:buNone/>
            </a:pPr>
            <a:r>
              <a:rPr lang="en-US" sz="1800" dirty="0">
                <a:latin typeface="Aptos" panose="020B0004020202020204" pitchFamily="34" charset="0"/>
                <a:ea typeface="Aptos" panose="020B0004020202020204" pitchFamily="34" charset="0"/>
                <a:cs typeface="Times New Roman" panose="02020603050405020304" pitchFamily="18" charset="0"/>
              </a:rPr>
              <a:t>Previous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sz="1400" dirty="0">
                <a:latin typeface="Aptos" panose="020B0004020202020204" pitchFamily="34" charset="0"/>
              </a:rPr>
              <a:t>Requirements to Become a Licensed Professional Counselor (LPC) </a:t>
            </a:r>
          </a:p>
          <a:p>
            <a:pPr marL="0" indent="0">
              <a:lnSpc>
                <a:spcPct val="100000"/>
              </a:lnSpc>
              <a:spcBef>
                <a:spcPts val="0"/>
              </a:spcBef>
              <a:spcAft>
                <a:spcPts val="1000"/>
              </a:spcAft>
              <a:buNone/>
            </a:pPr>
            <a:r>
              <a:rPr lang="en-US" sz="1400" dirty="0">
                <a:latin typeface="Aptos" panose="020B0004020202020204" pitchFamily="34" charset="0"/>
              </a:rPr>
              <a:t>B. Supervision Requirements: An Applicant for independent practice licensure must document the following supervised experience requirements prior to applying for licensure. The supervisor must be a Mississippi Board qualified supervisor (LPC-S). </a:t>
            </a:r>
          </a:p>
          <a:p>
            <a:pPr marL="342900" marR="0" lvl="0" indent="-342900">
              <a:lnSpc>
                <a:spcPct val="100000"/>
              </a:lnSpc>
              <a:spcBef>
                <a:spcPts val="0"/>
              </a:spcBef>
              <a:spcAft>
                <a:spcPts val="1000"/>
              </a:spcAft>
              <a:buFont typeface="+mj-lt"/>
              <a:buAutoNum type="arabicPeriod"/>
            </a:pPr>
            <a:r>
              <a:rPr lang="en-US" sz="1400" dirty="0">
                <a:latin typeface="Aptos" panose="020B0004020202020204" pitchFamily="34" charset="0"/>
              </a:rPr>
              <a:t>A total of three thousand (3,000) supervised hours in not less than eighteen (18) months of counseling in a clinical setting post master’s degree (as referenced in Rule 1.4) comprised of the following: </a:t>
            </a:r>
          </a:p>
          <a:p>
            <a:pPr lvl="1">
              <a:lnSpc>
                <a:spcPct val="100000"/>
              </a:lnSpc>
              <a:spcBef>
                <a:spcPts val="0"/>
              </a:spcBef>
              <a:spcAft>
                <a:spcPts val="1000"/>
              </a:spcAft>
              <a:buAutoNum type="alphaLcPeriod"/>
            </a:pPr>
            <a:r>
              <a:rPr lang="en-US" sz="1400" dirty="0">
                <a:latin typeface="Aptos" panose="020B0004020202020204" pitchFamily="34" charset="0"/>
              </a:rPr>
              <a:t>A maximum of forty (40) supervised hours may be obtained per workweek</a:t>
            </a:r>
          </a:p>
          <a:p>
            <a:pPr lvl="1">
              <a:lnSpc>
                <a:spcPct val="100000"/>
              </a:lnSpc>
              <a:spcBef>
                <a:spcPts val="0"/>
              </a:spcBef>
              <a:spcAft>
                <a:spcPts val="1000"/>
              </a:spcAft>
              <a:buAutoNum type="alphaLcPeriod"/>
            </a:pPr>
            <a:r>
              <a:rPr lang="en-US" sz="1400" dirty="0">
                <a:latin typeface="Aptos" panose="020B0004020202020204" pitchFamily="34" charset="0"/>
              </a:rPr>
              <a:t>A maximum of twenty-five (25) hours of direct service may be obtained per 40-hour workweek</a:t>
            </a:r>
          </a:p>
          <a:p>
            <a:pPr lvl="1">
              <a:lnSpc>
                <a:spcPct val="100000"/>
              </a:lnSpc>
              <a:spcBef>
                <a:spcPts val="0"/>
              </a:spcBef>
              <a:spcAft>
                <a:spcPts val="1000"/>
              </a:spcAft>
              <a:buAutoNum type="alphaLcPeriod"/>
            </a:pPr>
            <a:r>
              <a:rPr lang="en-US" sz="1400" dirty="0">
                <a:latin typeface="Aptos" panose="020B0004020202020204" pitchFamily="34" charset="0"/>
              </a:rPr>
              <a:t>A minimum of one thousand two hundred (1200) supervised hours must be in Direct Services with clients and/or psychotherapy services to clients. Direct Services are only face-to-face or synchronous methods of counseling including individual counseling, couples/family counseling, group counseling, and testing and assessment.</a:t>
            </a:r>
          </a:p>
        </p:txBody>
      </p:sp>
      <p:sp>
        <p:nvSpPr>
          <p:cNvPr id="2" name="TextBox 1">
            <a:extLst>
              <a:ext uri="{FF2B5EF4-FFF2-40B4-BE49-F238E27FC236}">
                <a16:creationId xmlns:a16="http://schemas.microsoft.com/office/drawing/2014/main" id="{DC5E7569-0D25-1278-AB03-78C3E39711DA}"/>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a:t>
            </a:r>
          </a:p>
        </p:txBody>
      </p:sp>
    </p:spTree>
    <p:extLst>
      <p:ext uri="{BB962C8B-B14F-4D97-AF65-F5344CB8AC3E}">
        <p14:creationId xmlns:p14="http://schemas.microsoft.com/office/powerpoint/2010/main" val="777322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C28C1-CEE0-E8A1-422A-E2DA4BA76F6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3E6270-F1A0-1F42-429B-190117557005}"/>
              </a:ext>
            </a:extLst>
          </p:cNvPr>
          <p:cNvSpPr>
            <a:spLocks noGrp="1"/>
          </p:cNvSpPr>
          <p:nvPr>
            <p:ph idx="1"/>
          </p:nvPr>
        </p:nvSpPr>
        <p:spPr>
          <a:xfrm>
            <a:off x="381000" y="1371600"/>
            <a:ext cx="8610600" cy="5105400"/>
          </a:xfrm>
        </p:spPr>
        <p:txBody>
          <a:bodyPr>
            <a:noAutofit/>
          </a:bodyPr>
          <a:lstStyle/>
          <a:p>
            <a:pPr marL="0" marR="0" lvl="0" indent="0">
              <a:lnSpc>
                <a:spcPct val="100000"/>
              </a:lnSpc>
              <a:spcBef>
                <a:spcPts val="0"/>
              </a:spcBef>
              <a:spcAft>
                <a:spcPts val="1000"/>
              </a:spcAft>
              <a:buNone/>
            </a:pPr>
            <a:endParaRPr lang="en-US" b="1"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4.3.B.1 </a:t>
            </a:r>
          </a:p>
          <a:p>
            <a:pPr marL="0" marR="0" lvl="0" indent="0">
              <a:lnSpc>
                <a:spcPct val="100000"/>
              </a:lnSpc>
              <a:spcBef>
                <a:spcPts val="0"/>
              </a:spcBef>
              <a:spcAft>
                <a:spcPts val="1000"/>
              </a:spcAft>
              <a:buNone/>
            </a:pPr>
            <a:r>
              <a:rPr lang="en-US" sz="1400" dirty="0">
                <a:latin typeface="Aptos" panose="020B0004020202020204" pitchFamily="34" charset="0"/>
              </a:rPr>
              <a:t>Requirements to Become a Licensed Professional Counselor (LPC) </a:t>
            </a:r>
          </a:p>
          <a:p>
            <a:pPr marL="0" marR="0" lvl="0" indent="0">
              <a:lnSpc>
                <a:spcPct val="100000"/>
              </a:lnSpc>
              <a:spcBef>
                <a:spcPts val="0"/>
              </a:spcBef>
              <a:spcAft>
                <a:spcPts val="1000"/>
              </a:spcAft>
              <a:buNone/>
            </a:pPr>
            <a:r>
              <a:rPr lang="en-US" sz="1400" dirty="0">
                <a:effectLst/>
                <a:latin typeface="Aptos" panose="020B0004020202020204" pitchFamily="34" charset="0"/>
                <a:ea typeface="Aptos" panose="020B0004020202020204" pitchFamily="34" charset="0"/>
                <a:cs typeface="Times New Roman" panose="02020603050405020304" pitchFamily="18" charset="0"/>
              </a:rPr>
              <a:t>Continued: </a:t>
            </a:r>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p>
            <a:pPr lvl="1">
              <a:lnSpc>
                <a:spcPct val="100000"/>
              </a:lnSpc>
              <a:spcBef>
                <a:spcPts val="0"/>
              </a:spcBef>
              <a:spcAft>
                <a:spcPts val="1000"/>
              </a:spcAft>
              <a:buFont typeface="+mj-lt"/>
              <a:buAutoNum type="alphaLcPeriod" startAt="4"/>
            </a:pPr>
            <a:r>
              <a:rPr lang="en-US" sz="1400" dirty="0">
                <a:latin typeface="Aptos" panose="020B0004020202020204" pitchFamily="34" charset="0"/>
              </a:rPr>
              <a:t>One hundred (100) hours of individual face-to-face supervision are required. The Board will accept supervision hours meeting the following maximum ratios: one (1) supervision hour to forty (40) hours of services provided OR one (1) hour of supervision to twenty-five (25) hours of Direct Services. For persons working part time, supervision should occur no less frequently than every other week. </a:t>
            </a:r>
          </a:p>
          <a:p>
            <a:pPr lvl="1">
              <a:lnSpc>
                <a:spcPct val="100000"/>
              </a:lnSpc>
              <a:spcBef>
                <a:spcPts val="0"/>
              </a:spcBef>
              <a:spcAft>
                <a:spcPts val="1000"/>
              </a:spcAft>
              <a:buFont typeface="+mj-lt"/>
              <a:buAutoNum type="alphaLcPeriod" startAt="4"/>
            </a:pPr>
            <a:r>
              <a:rPr lang="en-US" sz="1400" dirty="0">
                <a:latin typeface="Aptos" panose="020B0004020202020204" pitchFamily="34" charset="0"/>
              </a:rPr>
              <a:t>Group supervision will be acceptable for not more than fifty (50) hours of the required one hundred (100) hours of individual supervision. Two (2) hours of group supervision is equivalent to one (1) hour of individual supervision. Total hours of group supervision should be reported in full and will then be divided by two (2) by the Board at review time. </a:t>
            </a:r>
          </a:p>
          <a:p>
            <a:pPr lvl="1">
              <a:lnSpc>
                <a:spcPct val="100000"/>
              </a:lnSpc>
              <a:spcBef>
                <a:spcPts val="0"/>
              </a:spcBef>
              <a:spcAft>
                <a:spcPts val="1000"/>
              </a:spcAft>
              <a:buFont typeface="+mj-lt"/>
              <a:buAutoNum type="alphaLcPeriod" startAt="4"/>
            </a:pPr>
            <a:r>
              <a:rPr lang="en-US" sz="1400" dirty="0">
                <a:latin typeface="Aptos" panose="020B0004020202020204" pitchFamily="34" charset="0"/>
              </a:rPr>
              <a:t>Individual supervision provided by multiple supervisors regarding the same direct client service hours at the same site during the same time frame will not be accepted.</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sz="1400" dirty="0">
                <a:latin typeface="Aptos" panose="020B0004020202020204" pitchFamily="34" charset="0"/>
              </a:rPr>
              <a:t> </a:t>
            </a:r>
          </a:p>
        </p:txBody>
      </p:sp>
      <p:sp>
        <p:nvSpPr>
          <p:cNvPr id="2" name="TextBox 1">
            <a:extLst>
              <a:ext uri="{FF2B5EF4-FFF2-40B4-BE49-F238E27FC236}">
                <a16:creationId xmlns:a16="http://schemas.microsoft.com/office/drawing/2014/main" id="{9A20C493-C36A-5BDD-E9FA-97BA8F748D3D}"/>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a:t>
            </a:r>
          </a:p>
        </p:txBody>
      </p:sp>
    </p:spTree>
    <p:extLst>
      <p:ext uri="{BB962C8B-B14F-4D97-AF65-F5344CB8AC3E}">
        <p14:creationId xmlns:p14="http://schemas.microsoft.com/office/powerpoint/2010/main" val="1234040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97759-1DC5-CD81-62DB-C66EB8D1CF0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480BC5-DBFE-6D39-B6A7-EB2FDC26A1A9}"/>
              </a:ext>
            </a:extLst>
          </p:cNvPr>
          <p:cNvSpPr>
            <a:spLocks noGrp="1"/>
          </p:cNvSpPr>
          <p:nvPr>
            <p:ph idx="1"/>
          </p:nvPr>
        </p:nvSpPr>
        <p:spPr>
          <a:xfrm>
            <a:off x="381000" y="1371600"/>
            <a:ext cx="8610600" cy="5105400"/>
          </a:xfrm>
        </p:spPr>
        <p:txBody>
          <a:bodyPr>
            <a:noAutofit/>
          </a:bodyPr>
          <a:lstStyle/>
          <a:p>
            <a:pPr marL="0" marR="0" lvl="0" indent="0">
              <a:lnSpc>
                <a:spcPct val="100000"/>
              </a:lnSpc>
              <a:spcBef>
                <a:spcPts val="0"/>
              </a:spcBef>
              <a:spcAft>
                <a:spcPts val="1000"/>
              </a:spcAft>
              <a:buNone/>
            </a:pPr>
            <a:endParaRPr lang="en-US" b="1"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4.3.B.1 </a:t>
            </a:r>
          </a:p>
          <a:p>
            <a:pPr marL="0" marR="0" lvl="0" indent="0">
              <a:lnSpc>
                <a:spcPct val="100000"/>
              </a:lnSpc>
              <a:spcBef>
                <a:spcPts val="0"/>
              </a:spcBef>
              <a:spcAft>
                <a:spcPts val="1000"/>
              </a:spcAft>
              <a:buNone/>
            </a:pPr>
            <a:r>
              <a:rPr lang="en-US" sz="1800" dirty="0">
                <a:latin typeface="Aptos" panose="020B0004020202020204" pitchFamily="34" charset="0"/>
                <a:ea typeface="Aptos" panose="020B0004020202020204" pitchFamily="34" charset="0"/>
                <a:cs typeface="Times New Roman" panose="02020603050405020304" pitchFamily="18" charset="0"/>
              </a:rPr>
              <a:t>Current</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sz="1400" dirty="0">
                <a:latin typeface="Aptos" panose="020B0004020202020204" pitchFamily="34" charset="0"/>
              </a:rPr>
              <a:t>Requirements to Become a Licensed Professional Counselor (LPC) </a:t>
            </a:r>
          </a:p>
          <a:p>
            <a:pPr marL="0" indent="0">
              <a:lnSpc>
                <a:spcPct val="100000"/>
              </a:lnSpc>
              <a:spcBef>
                <a:spcPts val="0"/>
              </a:spcBef>
              <a:spcAft>
                <a:spcPts val="1000"/>
              </a:spcAft>
              <a:buNone/>
            </a:pPr>
            <a:r>
              <a:rPr lang="en-US" sz="1400" dirty="0">
                <a:latin typeface="Aptos" panose="020B0004020202020204" pitchFamily="34" charset="0"/>
              </a:rPr>
              <a:t>B. Supervision Requirements: An Applicant for independent practice licensure must document the following supervised experience requirements prior to applying for licensure. The supervisor must be a Mississippi Board qualified supervisor (LPC-S). </a:t>
            </a:r>
          </a:p>
          <a:p>
            <a:pPr marL="342900" marR="0" lvl="0" indent="-342900">
              <a:lnSpc>
                <a:spcPct val="100000"/>
              </a:lnSpc>
              <a:spcBef>
                <a:spcPts val="0"/>
              </a:spcBef>
              <a:spcAft>
                <a:spcPts val="1000"/>
              </a:spcAft>
              <a:buFont typeface="+mj-lt"/>
              <a:buAutoNum type="arabicPeriod"/>
            </a:pPr>
            <a:r>
              <a:rPr lang="en-US" sz="1400" dirty="0">
                <a:latin typeface="Aptos" panose="020B0004020202020204" pitchFamily="34" charset="0"/>
              </a:rPr>
              <a:t>A total of three thousand (3,000) supervised hours in not less than eighteen (18) months of counseling in a clinical setting post master’s degree (as referenced in Rule 1.4) comprised of the following: </a:t>
            </a:r>
          </a:p>
          <a:p>
            <a:pPr lvl="1">
              <a:lnSpc>
                <a:spcPct val="100000"/>
              </a:lnSpc>
              <a:spcBef>
                <a:spcPts val="0"/>
              </a:spcBef>
              <a:spcAft>
                <a:spcPts val="1000"/>
              </a:spcAft>
              <a:buAutoNum type="alphaLcPeriod"/>
            </a:pPr>
            <a:r>
              <a:rPr lang="en-US" sz="1400" dirty="0">
                <a:latin typeface="Aptos" panose="020B0004020202020204" pitchFamily="34" charset="0"/>
              </a:rPr>
              <a:t>A maximum of forty (40) supervised hours may be obtained per workweek</a:t>
            </a:r>
          </a:p>
          <a:p>
            <a:pPr lvl="1">
              <a:lnSpc>
                <a:spcPct val="100000"/>
              </a:lnSpc>
              <a:spcBef>
                <a:spcPts val="0"/>
              </a:spcBef>
              <a:spcAft>
                <a:spcPts val="1000"/>
              </a:spcAft>
              <a:buAutoNum type="alphaLcPeriod"/>
            </a:pPr>
            <a:r>
              <a:rPr lang="en-US" sz="1400" dirty="0">
                <a:latin typeface="Aptos" panose="020B0004020202020204" pitchFamily="34" charset="0"/>
              </a:rPr>
              <a:t>A maximum of twenty-five (25) hours of direct service may be obtained per 40-hour workweek</a:t>
            </a:r>
          </a:p>
          <a:p>
            <a:pPr lvl="1">
              <a:lnSpc>
                <a:spcPct val="100000"/>
              </a:lnSpc>
              <a:spcBef>
                <a:spcPts val="0"/>
              </a:spcBef>
              <a:spcAft>
                <a:spcPts val="1000"/>
              </a:spcAft>
              <a:buAutoNum type="alphaLcPeriod"/>
            </a:pPr>
            <a:r>
              <a:rPr lang="en-US" sz="1400" dirty="0">
                <a:latin typeface="Aptos" panose="020B0004020202020204" pitchFamily="34" charset="0"/>
              </a:rPr>
              <a:t>A minimum of one thousand two hundred (1200) supervised hours must be in Direct Services with clients and/or psychotherapy services to clients. Direct Services are only face-to-face or synchronous methods of counseling including individual counseling, couples/family counseling, group counseling, and testing and assessment.</a:t>
            </a:r>
          </a:p>
        </p:txBody>
      </p:sp>
      <p:sp>
        <p:nvSpPr>
          <p:cNvPr id="2" name="TextBox 1">
            <a:extLst>
              <a:ext uri="{FF2B5EF4-FFF2-40B4-BE49-F238E27FC236}">
                <a16:creationId xmlns:a16="http://schemas.microsoft.com/office/drawing/2014/main" id="{A259DDA6-50ED-D575-7A4A-5FCBA6576882}"/>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a:t>
            </a:r>
          </a:p>
        </p:txBody>
      </p:sp>
    </p:spTree>
    <p:extLst>
      <p:ext uri="{BB962C8B-B14F-4D97-AF65-F5344CB8AC3E}">
        <p14:creationId xmlns:p14="http://schemas.microsoft.com/office/powerpoint/2010/main" val="342314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FADA8-FAF7-9A8E-5590-71A167D047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3A64F0-F39D-CEF1-A31E-652A0CE77603}"/>
              </a:ext>
            </a:extLst>
          </p:cNvPr>
          <p:cNvSpPr>
            <a:spLocks noGrp="1"/>
          </p:cNvSpPr>
          <p:nvPr>
            <p:ph idx="1"/>
          </p:nvPr>
        </p:nvSpPr>
        <p:spPr>
          <a:xfrm>
            <a:off x="381000" y="1371600"/>
            <a:ext cx="8610600" cy="5105400"/>
          </a:xfrm>
        </p:spPr>
        <p:txBody>
          <a:bodyPr>
            <a:noAutofit/>
          </a:bodyPr>
          <a:lstStyle/>
          <a:p>
            <a:pPr marL="0" marR="0" lvl="0" indent="0">
              <a:lnSpc>
                <a:spcPct val="100000"/>
              </a:lnSpc>
              <a:spcBef>
                <a:spcPts val="0"/>
              </a:spcBef>
              <a:spcAft>
                <a:spcPts val="1000"/>
              </a:spcAft>
              <a:buNone/>
            </a:pPr>
            <a:endParaRPr lang="en-US" b="1"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4.3.B.1 </a:t>
            </a:r>
          </a:p>
          <a:p>
            <a:pPr marL="0" marR="0" lvl="0" indent="0">
              <a:lnSpc>
                <a:spcPct val="100000"/>
              </a:lnSpc>
              <a:spcBef>
                <a:spcPts val="0"/>
              </a:spcBef>
              <a:spcAft>
                <a:spcPts val="1000"/>
              </a:spcAft>
              <a:buNone/>
            </a:pPr>
            <a:r>
              <a:rPr lang="en-US" sz="1400" dirty="0">
                <a:latin typeface="Aptos" panose="020B0004020202020204" pitchFamily="34" charset="0"/>
              </a:rPr>
              <a:t>Requirements to Become a Licensed Professional Counselor (LPC) </a:t>
            </a:r>
          </a:p>
          <a:p>
            <a:pPr marL="0" marR="0" lvl="0" indent="0">
              <a:lnSpc>
                <a:spcPct val="100000"/>
              </a:lnSpc>
              <a:spcBef>
                <a:spcPts val="0"/>
              </a:spcBef>
              <a:spcAft>
                <a:spcPts val="1000"/>
              </a:spcAft>
              <a:buNone/>
            </a:pPr>
            <a:r>
              <a:rPr lang="en-US" sz="1400" dirty="0">
                <a:effectLst/>
                <a:latin typeface="Aptos" panose="020B0004020202020204" pitchFamily="34" charset="0"/>
                <a:ea typeface="Aptos" panose="020B0004020202020204" pitchFamily="34" charset="0"/>
                <a:cs typeface="Times New Roman" panose="02020603050405020304" pitchFamily="18" charset="0"/>
              </a:rPr>
              <a:t>Continued: </a:t>
            </a:r>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p>
            <a:pPr lvl="1">
              <a:lnSpc>
                <a:spcPct val="100000"/>
              </a:lnSpc>
              <a:spcBef>
                <a:spcPts val="0"/>
              </a:spcBef>
              <a:spcAft>
                <a:spcPts val="1000"/>
              </a:spcAft>
              <a:buFont typeface="+mj-lt"/>
              <a:buAutoNum type="alphaLcPeriod" startAt="4"/>
            </a:pPr>
            <a:r>
              <a:rPr lang="en-US" sz="1400" dirty="0">
                <a:latin typeface="Aptos" panose="020B0004020202020204" pitchFamily="34" charset="0"/>
              </a:rPr>
              <a:t>One hundred (100) hours of individual face-to-face supervision are required. The Board will accept supervision hours meeting the following maximum ratios: one (1) supervision hour to forty (40) hours of services provided OR one (1) hour of supervision to twenty-five (25) hours of Direct Services. For persons working part time, supervision should occur no less frequently than every other week. </a:t>
            </a:r>
          </a:p>
          <a:p>
            <a:pPr lvl="1">
              <a:lnSpc>
                <a:spcPct val="100000"/>
              </a:lnSpc>
              <a:spcBef>
                <a:spcPts val="0"/>
              </a:spcBef>
              <a:spcAft>
                <a:spcPts val="1000"/>
              </a:spcAft>
              <a:buFont typeface="+mj-lt"/>
              <a:buAutoNum type="alphaLcPeriod" startAt="4"/>
            </a:pPr>
            <a:r>
              <a:rPr lang="en-US" sz="1400" dirty="0">
                <a:latin typeface="Aptos" panose="020B0004020202020204" pitchFamily="34" charset="0"/>
              </a:rPr>
              <a:t>Group supervision will be acceptable for not more than fifty (50) hours of the required one hundred (100) hours of individual supervision. </a:t>
            </a:r>
          </a:p>
          <a:p>
            <a:pPr lvl="1">
              <a:lnSpc>
                <a:spcPct val="100000"/>
              </a:lnSpc>
              <a:spcBef>
                <a:spcPts val="0"/>
              </a:spcBef>
              <a:spcAft>
                <a:spcPts val="1000"/>
              </a:spcAft>
              <a:buFont typeface="+mj-lt"/>
              <a:buAutoNum type="alphaLcPeriod" startAt="4"/>
            </a:pPr>
            <a:r>
              <a:rPr lang="en-US" sz="1400" dirty="0">
                <a:latin typeface="Aptos" panose="020B0004020202020204" pitchFamily="34" charset="0"/>
              </a:rPr>
              <a:t>Individual supervision provided by multiple supervisors regarding the same direct client service hours at the same site during the same time frame will not be accepted.</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sz="1400" dirty="0">
                <a:latin typeface="Aptos" panose="020B0004020202020204" pitchFamily="34" charset="0"/>
              </a:rPr>
              <a:t> </a:t>
            </a:r>
          </a:p>
        </p:txBody>
      </p:sp>
      <p:sp>
        <p:nvSpPr>
          <p:cNvPr id="2" name="TextBox 1">
            <a:extLst>
              <a:ext uri="{FF2B5EF4-FFF2-40B4-BE49-F238E27FC236}">
                <a16:creationId xmlns:a16="http://schemas.microsoft.com/office/drawing/2014/main" id="{6F5516F3-BAF6-5AFF-B00B-BF5F40631E89}"/>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a:t>
            </a:r>
          </a:p>
        </p:txBody>
      </p:sp>
    </p:spTree>
    <p:extLst>
      <p:ext uri="{BB962C8B-B14F-4D97-AF65-F5344CB8AC3E}">
        <p14:creationId xmlns:p14="http://schemas.microsoft.com/office/powerpoint/2010/main" val="1943410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A31A1-4104-80B5-B2C1-67B10C51D9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13351D-8115-86B5-514B-396BD467342E}"/>
              </a:ext>
            </a:extLst>
          </p:cNvPr>
          <p:cNvSpPr>
            <a:spLocks noGrp="1"/>
          </p:cNvSpPr>
          <p:nvPr>
            <p:ph idx="1"/>
          </p:nvPr>
        </p:nvSpPr>
        <p:spPr>
          <a:xfrm>
            <a:off x="838200" y="1524000"/>
            <a:ext cx="7696200" cy="4625686"/>
          </a:xfrm>
        </p:spPr>
        <p:txBody>
          <a:bodyPr>
            <a:noAutofit/>
          </a:bodyPr>
          <a:lstStyle/>
          <a:p>
            <a:pPr marL="914400" lvl="2" indent="0">
              <a:spcAft>
                <a:spcPts val="1000"/>
              </a:spcAft>
              <a:buNone/>
            </a:pPr>
            <a:endParaRPr lang="en-US"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4.4.A.5</a:t>
            </a: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Previous</a:t>
            </a:r>
          </a:p>
          <a:p>
            <a:pPr marL="0" marR="0" lvl="0" indent="0">
              <a:lnSpc>
                <a:spcPct val="100000"/>
              </a:lnSpc>
              <a:spcBef>
                <a:spcPts val="0"/>
              </a:spcBef>
              <a:spcAft>
                <a:spcPts val="1000"/>
              </a:spcAft>
              <a:buNone/>
            </a:pPr>
            <a:r>
              <a:rPr lang="en-US" sz="1400" dirty="0">
                <a:latin typeface="Aptos" panose="020B0004020202020204" pitchFamily="34" charset="0"/>
              </a:rPr>
              <a:t>Requirements to receive the Board qualified supervisor (LPC-S) credential include the following items: </a:t>
            </a:r>
          </a:p>
          <a:p>
            <a:pPr marL="800100" lvl="1" indent="-342900">
              <a:lnSpc>
                <a:spcPct val="100000"/>
              </a:lnSpc>
              <a:spcBef>
                <a:spcPts val="0"/>
              </a:spcBef>
              <a:spcAft>
                <a:spcPts val="1000"/>
              </a:spcAft>
              <a:buFont typeface="+mj-lt"/>
              <a:buAutoNum type="arabicPeriod" startAt="5"/>
            </a:pPr>
            <a:r>
              <a:rPr lang="en-US" sz="1400" dirty="0">
                <a:latin typeface="Aptos" panose="020B0004020202020204" pitchFamily="34" charset="0"/>
              </a:rPr>
              <a:t>Have documented membership in a professional counseling organization. </a:t>
            </a: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Current</a:t>
            </a:r>
          </a:p>
          <a:p>
            <a:pPr marL="0" indent="0">
              <a:lnSpc>
                <a:spcPct val="100000"/>
              </a:lnSpc>
              <a:spcBef>
                <a:spcPts val="600"/>
              </a:spcBef>
              <a:buNone/>
            </a:pPr>
            <a:r>
              <a:rPr lang="en-US" b="1" dirty="0">
                <a:latin typeface="Aptos" panose="020B0004020202020204" pitchFamily="34" charset="0"/>
              </a:rPr>
              <a:t>Rule 4.4.A.5</a:t>
            </a:r>
          </a:p>
          <a:p>
            <a:pPr marL="0" indent="0">
              <a:buNone/>
            </a:pPr>
            <a:r>
              <a:rPr lang="en-US" sz="1400" dirty="0">
                <a:latin typeface="Aptos" panose="020B0004020202020204" pitchFamily="34" charset="0"/>
              </a:rPr>
              <a:t>Deleted professional counseling organization requirement</a:t>
            </a:r>
          </a:p>
          <a:p>
            <a:pPr marL="0" marR="0" indent="0">
              <a:lnSpc>
                <a:spcPct val="100000"/>
              </a:lnSpc>
              <a:spcBef>
                <a:spcPts val="0"/>
              </a:spcBef>
              <a:buNone/>
            </a:pP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latin typeface="Aptos" panose="020B0004020202020204" pitchFamily="34" charset="0"/>
            </a:endParaRPr>
          </a:p>
        </p:txBody>
      </p:sp>
      <p:sp>
        <p:nvSpPr>
          <p:cNvPr id="2" name="TextBox 1">
            <a:extLst>
              <a:ext uri="{FF2B5EF4-FFF2-40B4-BE49-F238E27FC236}">
                <a16:creationId xmlns:a16="http://schemas.microsoft.com/office/drawing/2014/main" id="{C3859872-1DEF-47DB-09AE-A2687642C2F1}"/>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  </a:t>
            </a:r>
          </a:p>
        </p:txBody>
      </p:sp>
    </p:spTree>
    <p:extLst>
      <p:ext uri="{BB962C8B-B14F-4D97-AF65-F5344CB8AC3E}">
        <p14:creationId xmlns:p14="http://schemas.microsoft.com/office/powerpoint/2010/main" val="3972963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3DD4B-6F39-0C93-7F63-83E174ABF8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8D547E-979F-1418-FA3F-A6AA4FE76C04}"/>
              </a:ext>
            </a:extLst>
          </p:cNvPr>
          <p:cNvSpPr>
            <a:spLocks noGrp="1"/>
          </p:cNvSpPr>
          <p:nvPr>
            <p:ph idx="1"/>
          </p:nvPr>
        </p:nvSpPr>
        <p:spPr>
          <a:xfrm>
            <a:off x="838200" y="1524000"/>
            <a:ext cx="7696200" cy="4625686"/>
          </a:xfrm>
        </p:spPr>
        <p:txBody>
          <a:bodyPr>
            <a:noAutofit/>
          </a:bodyPr>
          <a:lstStyle/>
          <a:p>
            <a:pPr marL="914400" lvl="2" indent="0">
              <a:spcAft>
                <a:spcPts val="1000"/>
              </a:spcAft>
              <a:buNone/>
            </a:pPr>
            <a:endParaRPr lang="en-US"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4.12</a:t>
            </a: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Previous</a:t>
            </a:r>
          </a:p>
          <a:p>
            <a:pPr marL="0" marR="0" lvl="0" indent="0">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None</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60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Current</a:t>
            </a:r>
          </a:p>
          <a:p>
            <a:pPr marL="0" indent="0">
              <a:lnSpc>
                <a:spcPct val="100000"/>
              </a:lnSpc>
              <a:spcBef>
                <a:spcPts val="600"/>
              </a:spcBef>
              <a:buNone/>
            </a:pPr>
            <a:r>
              <a:rPr lang="en-US" b="1" dirty="0">
                <a:latin typeface="Aptos" panose="020B0004020202020204" pitchFamily="34" charset="0"/>
              </a:rPr>
              <a:t>Rule 4.12 Professional Counseling Compact</a:t>
            </a:r>
          </a:p>
          <a:p>
            <a:pPr marL="0" indent="0">
              <a:buNone/>
            </a:pPr>
            <a:r>
              <a:rPr lang="en-US" sz="1400" dirty="0">
                <a:latin typeface="Aptos" panose="020B0004020202020204" pitchFamily="34" charset="0"/>
              </a:rPr>
              <a:t>This section is governed under the provisions of the Professional Counseling Compact found under Mississippi Code Annotated Section 73-30-51. Please refer to this code section for information regarding qualifications for a privilege to practice.</a:t>
            </a:r>
          </a:p>
          <a:p>
            <a:pPr marL="0" marR="0" indent="0">
              <a:lnSpc>
                <a:spcPct val="100000"/>
              </a:lnSpc>
              <a:spcBef>
                <a:spcPts val="0"/>
              </a:spcBef>
              <a:buNone/>
            </a:pP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latin typeface="Aptos" panose="020B0004020202020204" pitchFamily="34" charset="0"/>
            </a:endParaRPr>
          </a:p>
        </p:txBody>
      </p:sp>
      <p:sp>
        <p:nvSpPr>
          <p:cNvPr id="2" name="TextBox 1">
            <a:extLst>
              <a:ext uri="{FF2B5EF4-FFF2-40B4-BE49-F238E27FC236}">
                <a16:creationId xmlns:a16="http://schemas.microsoft.com/office/drawing/2014/main" id="{AFB12CB0-C5B6-E4DA-C686-6969297BC5B9}"/>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  </a:t>
            </a:r>
          </a:p>
        </p:txBody>
      </p:sp>
    </p:spTree>
    <p:extLst>
      <p:ext uri="{BB962C8B-B14F-4D97-AF65-F5344CB8AC3E}">
        <p14:creationId xmlns:p14="http://schemas.microsoft.com/office/powerpoint/2010/main" val="230801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F72E2-89AE-258D-3A0C-5858A8E86BC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A991F8-E2A9-0EC9-1D0B-D423B5F3FD54}"/>
              </a:ext>
            </a:extLst>
          </p:cNvPr>
          <p:cNvSpPr>
            <a:spLocks noGrp="1"/>
          </p:cNvSpPr>
          <p:nvPr>
            <p:ph idx="1"/>
          </p:nvPr>
        </p:nvSpPr>
        <p:spPr>
          <a:xfrm>
            <a:off x="838200" y="1524000"/>
            <a:ext cx="7696200" cy="4625686"/>
          </a:xfrm>
        </p:spPr>
        <p:txBody>
          <a:bodyPr>
            <a:noAutofit/>
          </a:bodyPr>
          <a:lstStyle/>
          <a:p>
            <a:pPr marL="914400" lvl="2" indent="0">
              <a:spcAft>
                <a:spcPts val="1000"/>
              </a:spcAft>
              <a:buNone/>
            </a:pPr>
            <a:endParaRPr lang="en-US"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6.2.C.2.b</a:t>
            </a: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Previous</a:t>
            </a:r>
          </a:p>
          <a:p>
            <a:pPr marL="0" marR="0" lvl="0" indent="0">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Continuing Education Requirements</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sz="1400" dirty="0">
                <a:latin typeface="Aptos" panose="020B0004020202020204" pitchFamily="34" charset="0"/>
              </a:rPr>
              <a:t>Continuing Education Not Pre-approved. For those organizations, groups or individuals that do not carry provider status by one of the above associations, the CEH will be subject to approval by the Board at the time of renewal. The Board will not pre-approve any type of CEH. The CEH must be given by a qualified presenter. A qualified presenter is considered to be someone at the master’s level or above and trained in the mental health field or related services. One may receive one clock hour of CEH for each hour of direct participation in a structured educational format as a learner. </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0000"/>
              </a:lnSpc>
              <a:spcBef>
                <a:spcPts val="0"/>
              </a:spcBef>
              <a:buNone/>
            </a:pPr>
            <a:r>
              <a:rPr lang="en-US" sz="1400" dirty="0">
                <a:latin typeface="Aptos" panose="020B0004020202020204" pitchFamily="34" charset="0"/>
              </a:rPr>
              <a:t>Credit cannot be granted for: business/governance meetings; breaks; or social activities including meal functions, except for actual time of a content speaker. Verification for workshops, seminars, or conventions should consist of copies of certificates of attendance, and other documentation, which clearly indicates learning objectives.</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latin typeface="Aptos" panose="020B0004020202020204" pitchFamily="34" charset="0"/>
            </a:endParaRPr>
          </a:p>
        </p:txBody>
      </p:sp>
      <p:sp>
        <p:nvSpPr>
          <p:cNvPr id="2" name="TextBox 1">
            <a:extLst>
              <a:ext uri="{FF2B5EF4-FFF2-40B4-BE49-F238E27FC236}">
                <a16:creationId xmlns:a16="http://schemas.microsoft.com/office/drawing/2014/main" id="{F69837C1-EE9D-0332-372D-9C0E88653C46}"/>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  </a:t>
            </a:r>
          </a:p>
        </p:txBody>
      </p:sp>
    </p:spTree>
    <p:extLst>
      <p:ext uri="{BB962C8B-B14F-4D97-AF65-F5344CB8AC3E}">
        <p14:creationId xmlns:p14="http://schemas.microsoft.com/office/powerpoint/2010/main" val="2440235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DBC8A-78D6-6290-4C04-0BCB67E1AA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F57ABD-4EBE-7487-7858-2BBA2247FED6}"/>
              </a:ext>
            </a:extLst>
          </p:cNvPr>
          <p:cNvSpPr>
            <a:spLocks noGrp="1"/>
          </p:cNvSpPr>
          <p:nvPr>
            <p:ph idx="1"/>
          </p:nvPr>
        </p:nvSpPr>
        <p:spPr>
          <a:xfrm>
            <a:off x="838200" y="1524000"/>
            <a:ext cx="7696200" cy="4625686"/>
          </a:xfrm>
        </p:spPr>
        <p:txBody>
          <a:bodyPr>
            <a:noAutofit/>
          </a:bodyPr>
          <a:lstStyle/>
          <a:p>
            <a:pPr marL="914400" lvl="2" indent="0">
              <a:spcAft>
                <a:spcPts val="1000"/>
              </a:spcAft>
              <a:buNone/>
            </a:pPr>
            <a:endParaRPr lang="en-US"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a:t>
            </a:r>
            <a:r>
              <a:rPr lang="en-US" b="1" dirty="0">
                <a:latin typeface="Aptos" panose="020B0004020202020204" pitchFamily="34" charset="0"/>
                <a:ea typeface="Aptos" panose="020B0004020202020204" pitchFamily="34" charset="0"/>
                <a:cs typeface="Times New Roman" panose="02020603050405020304" pitchFamily="18" charset="0"/>
              </a:rPr>
              <a:t>6</a:t>
            </a:r>
            <a:r>
              <a:rPr lang="en-US" b="1" dirty="0">
                <a:effectLst/>
                <a:latin typeface="Aptos" panose="020B0004020202020204" pitchFamily="34" charset="0"/>
                <a:ea typeface="Aptos" panose="020B0004020202020204" pitchFamily="34" charset="0"/>
                <a:cs typeface="Times New Roman" panose="02020603050405020304" pitchFamily="18" charset="0"/>
              </a:rPr>
              <a:t>.2.C.2.b</a:t>
            </a: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Current</a:t>
            </a:r>
          </a:p>
          <a:p>
            <a:pPr marL="0" indent="0">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Continuing Education Requirements</a:t>
            </a:r>
          </a:p>
          <a:p>
            <a:pPr marL="0" marR="0" lvl="0" indent="0">
              <a:lnSpc>
                <a:spcPct val="100000"/>
              </a:lnSpc>
              <a:spcBef>
                <a:spcPts val="0"/>
              </a:spcBef>
              <a:spcAft>
                <a:spcPts val="1000"/>
              </a:spcAft>
              <a:buNone/>
            </a:pPr>
            <a:r>
              <a:rPr lang="en-US" sz="1400" dirty="0">
                <a:effectLst/>
                <a:latin typeface="Aptos" panose="020B0004020202020204" pitchFamily="34" charset="0"/>
                <a:ea typeface="Aptos" panose="020B0004020202020204" pitchFamily="34" charset="0"/>
                <a:cs typeface="Times New Roman" panose="02020603050405020304" pitchFamily="18" charset="0"/>
              </a:rPr>
              <a:t>Licensees can submit a Continuing Education Verification Request to NBCC requesting their continuing education hours to be approved by NBCC.</a:t>
            </a:r>
          </a:p>
          <a:p>
            <a:pPr marL="0" marR="0" indent="0" algn="ctr">
              <a:lnSpc>
                <a:spcPct val="100000"/>
              </a:lnSpc>
              <a:spcBef>
                <a:spcPts val="0"/>
              </a:spcBef>
              <a:buNone/>
            </a:pP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latin typeface="Aptos" panose="020B0004020202020204" pitchFamily="34" charset="0"/>
            </a:endParaRPr>
          </a:p>
        </p:txBody>
      </p:sp>
      <p:sp>
        <p:nvSpPr>
          <p:cNvPr id="2" name="TextBox 1">
            <a:extLst>
              <a:ext uri="{FF2B5EF4-FFF2-40B4-BE49-F238E27FC236}">
                <a16:creationId xmlns:a16="http://schemas.microsoft.com/office/drawing/2014/main" id="{C0BBE0A4-DB6E-2FAB-D07B-AA6B066527E8}"/>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  </a:t>
            </a:r>
          </a:p>
        </p:txBody>
      </p:sp>
    </p:spTree>
    <p:extLst>
      <p:ext uri="{BB962C8B-B14F-4D97-AF65-F5344CB8AC3E}">
        <p14:creationId xmlns:p14="http://schemas.microsoft.com/office/powerpoint/2010/main" val="4047830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A6E6A-D2AF-011B-DA6F-086B854F41D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36F796-3C24-96C6-D964-E2762EB7F1A8}"/>
              </a:ext>
            </a:extLst>
          </p:cNvPr>
          <p:cNvSpPr>
            <a:spLocks noGrp="1"/>
          </p:cNvSpPr>
          <p:nvPr>
            <p:ph idx="1"/>
          </p:nvPr>
        </p:nvSpPr>
        <p:spPr>
          <a:xfrm>
            <a:off x="838200" y="1524000"/>
            <a:ext cx="7696200" cy="4625686"/>
          </a:xfrm>
        </p:spPr>
        <p:txBody>
          <a:bodyPr>
            <a:noAutofit/>
          </a:bodyPr>
          <a:lstStyle/>
          <a:p>
            <a:pPr marL="914400" lvl="2" indent="0">
              <a:spcAft>
                <a:spcPts val="1000"/>
              </a:spcAft>
              <a:buNone/>
            </a:pPr>
            <a:endParaRPr lang="en-US"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8.2.C.2</a:t>
            </a: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Previous</a:t>
            </a:r>
          </a:p>
          <a:p>
            <a:pPr marL="0" marR="0" lvl="0" indent="0">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Complaint Procedures</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sz="1400" dirty="0">
                <a:latin typeface="Aptos" panose="020B0004020202020204" pitchFamily="34" charset="0"/>
              </a:rPr>
              <a:t>Inform the Accused a complaint has been filed against them and they are under investigation. Notice of the filed complaint shall be given within a reasonable time from the date of receipt of the complaint, not to exceed one hundred twenty (120) calendar days. The investigating Board member or investigator shall notify the counselor of the allegations and corresponding Code of Ethics, Statutes, and/or Rules and Regulations violations.</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0000"/>
              </a:lnSpc>
              <a:spcBef>
                <a:spcPts val="0"/>
              </a:spcBef>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Current</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0000"/>
              </a:lnSpc>
              <a:spcBef>
                <a:spcPts val="0"/>
              </a:spcBef>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0000"/>
              </a:lnSpc>
              <a:spcBef>
                <a:spcPts val="0"/>
              </a:spcBef>
              <a:buNone/>
            </a:pPr>
            <a:r>
              <a:rPr lang="en-US" sz="1400" dirty="0">
                <a:latin typeface="Aptos" panose="020B0004020202020204" pitchFamily="34" charset="0"/>
              </a:rPr>
              <a:t>Inform the Accused a complaint has been filed against them and they are under investigation. Notice of the filed complaint shall be given within a reasonable time from the date of receipt of the complaint, not to exceed one hundred eighty (180) calendar days. The investigating Board member or investigator shall notify the counselor of the allegations and corresponding Code of Ethics, Statutes, and/or Rules and Regulations violations.</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latin typeface="Aptos" panose="020B0004020202020204" pitchFamily="34" charset="0"/>
            </a:endParaRPr>
          </a:p>
        </p:txBody>
      </p:sp>
      <p:sp>
        <p:nvSpPr>
          <p:cNvPr id="2" name="TextBox 1">
            <a:extLst>
              <a:ext uri="{FF2B5EF4-FFF2-40B4-BE49-F238E27FC236}">
                <a16:creationId xmlns:a16="http://schemas.microsoft.com/office/drawing/2014/main" id="{B64FB123-38F2-91B8-A08A-DD71A0743A9E}"/>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  </a:t>
            </a:r>
          </a:p>
        </p:txBody>
      </p:sp>
    </p:spTree>
    <p:extLst>
      <p:ext uri="{BB962C8B-B14F-4D97-AF65-F5344CB8AC3E}">
        <p14:creationId xmlns:p14="http://schemas.microsoft.com/office/powerpoint/2010/main" val="797958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6F438-C339-F4EF-0F65-58C98828FE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B2A066-517E-2F07-8697-D81BB673E7F8}"/>
              </a:ext>
            </a:extLst>
          </p:cNvPr>
          <p:cNvSpPr>
            <a:spLocks noGrp="1"/>
          </p:cNvSpPr>
          <p:nvPr>
            <p:ph idx="1"/>
          </p:nvPr>
        </p:nvSpPr>
        <p:spPr>
          <a:xfrm>
            <a:off x="838200" y="1524000"/>
            <a:ext cx="7696200" cy="4625686"/>
          </a:xfrm>
        </p:spPr>
        <p:txBody>
          <a:bodyPr>
            <a:noAutofit/>
          </a:bodyPr>
          <a:lstStyle/>
          <a:p>
            <a:pPr marL="914400" lvl="2" indent="0">
              <a:spcAft>
                <a:spcPts val="1000"/>
              </a:spcAft>
              <a:buNone/>
            </a:pPr>
            <a:endParaRPr lang="en-US"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8.6: Continuances</a:t>
            </a: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Previous</a:t>
            </a:r>
          </a:p>
          <a:p>
            <a:pPr marL="0" marR="0" lvl="0" indent="0">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None</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Current</a:t>
            </a:r>
          </a:p>
          <a:p>
            <a:pPr marL="231775" indent="-231775">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 A. Hearings shall be held before the full Board at the time and place designated in the summons     unless a continuance is granted for just cause by the Board. </a:t>
            </a:r>
          </a:p>
          <a:p>
            <a:pPr marL="231775" marR="0" lvl="0" indent="-231775">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B. A motion for a continuance must be filed with the Board, in writing, at least ten (10) days prior to the scheduled hearing, or upon a showing of good cause, at any time prior to the hearing. </a:t>
            </a:r>
          </a:p>
          <a:p>
            <a:pPr marL="231775" marR="0" lvl="0" indent="-231775">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C. The executive director may review the first request for continuance and, after speaking with the Board attorney and investigating board member, may grant or deny the request. </a:t>
            </a:r>
          </a:p>
          <a:p>
            <a:pPr marL="231775" marR="0" lvl="0" indent="-231775">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D. The Board must review the second and all subsequent requests for continuance. No more than two (2) continuances of the hearing will be granted without good cause. </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gn="ctr">
              <a:lnSpc>
                <a:spcPct val="100000"/>
              </a:lnSpc>
              <a:spcBef>
                <a:spcPts val="0"/>
              </a:spcBef>
              <a:buNone/>
            </a:pP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spcBef>
                <a:spcPts val="0"/>
              </a:spcBef>
              <a:buNone/>
            </a:pPr>
            <a:endParaRPr lang="en-US" sz="600" dirty="0">
              <a:latin typeface="Aptos" panose="020B0004020202020204" pitchFamily="34" charset="0"/>
            </a:endParaRPr>
          </a:p>
        </p:txBody>
      </p:sp>
      <p:sp>
        <p:nvSpPr>
          <p:cNvPr id="2" name="TextBox 1">
            <a:extLst>
              <a:ext uri="{FF2B5EF4-FFF2-40B4-BE49-F238E27FC236}">
                <a16:creationId xmlns:a16="http://schemas.microsoft.com/office/drawing/2014/main" id="{230D71D0-F76F-161E-BBB0-DCCF52A7DCF6}"/>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  </a:t>
            </a:r>
          </a:p>
        </p:txBody>
      </p:sp>
    </p:spTree>
    <p:extLst>
      <p:ext uri="{BB962C8B-B14F-4D97-AF65-F5344CB8AC3E}">
        <p14:creationId xmlns:p14="http://schemas.microsoft.com/office/powerpoint/2010/main" val="349401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91DB4-7747-1146-7E35-B9182D4987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5131AE-EB3C-68EE-4DEF-CB2E76E4265A}"/>
              </a:ext>
            </a:extLst>
          </p:cNvPr>
          <p:cNvSpPr>
            <a:spLocks noGrp="1"/>
          </p:cNvSpPr>
          <p:nvPr>
            <p:ph idx="1"/>
          </p:nvPr>
        </p:nvSpPr>
        <p:spPr>
          <a:xfrm>
            <a:off x="838200" y="1524000"/>
            <a:ext cx="7696200" cy="4625686"/>
          </a:xfrm>
        </p:spPr>
        <p:txBody>
          <a:bodyPr>
            <a:noAutofit/>
          </a:bodyPr>
          <a:lstStyle/>
          <a:p>
            <a:pPr marL="914400" lvl="2" indent="0">
              <a:spcAft>
                <a:spcPts val="1000"/>
              </a:spcAft>
              <a:buNone/>
            </a:pPr>
            <a:endParaRPr lang="en-US"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8.7: Informal Conferences</a:t>
            </a:r>
          </a:p>
          <a:p>
            <a:pPr marL="0" marR="0" lvl="0" indent="0">
              <a:lnSpc>
                <a:spcPct val="100000"/>
              </a:lnSpc>
              <a:spcBef>
                <a:spcPts val="0"/>
              </a:spcBef>
              <a:spcAft>
                <a:spcPts val="10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Previous</a:t>
            </a:r>
          </a:p>
          <a:p>
            <a:pPr marL="0" marR="0" lvl="0" indent="0">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N</a:t>
            </a:r>
            <a:r>
              <a:rPr lang="en-US" sz="1400" dirty="0">
                <a:effectLst/>
                <a:latin typeface="Aptos" panose="020B0004020202020204" pitchFamily="34" charset="0"/>
                <a:ea typeface="Aptos" panose="020B0004020202020204" pitchFamily="34" charset="0"/>
                <a:cs typeface="Times New Roman" panose="02020603050405020304" pitchFamily="18" charset="0"/>
              </a:rPr>
              <a:t>one</a:t>
            </a:r>
          </a:p>
          <a:p>
            <a:pPr marL="0" marR="0" lvl="0" indent="0">
              <a:lnSpc>
                <a:spcPct val="100000"/>
              </a:lnSpc>
              <a:spcBef>
                <a:spcPts val="0"/>
              </a:spcBef>
              <a:spcAft>
                <a:spcPts val="1000"/>
              </a:spcAft>
              <a:buNone/>
            </a:pPr>
            <a:r>
              <a:rPr lang="en-US" sz="1800" dirty="0">
                <a:latin typeface="Aptos" panose="020B0004020202020204" pitchFamily="34" charset="0"/>
                <a:ea typeface="Aptos" panose="020B0004020202020204" pitchFamily="34" charset="0"/>
                <a:cs typeface="Times New Roman" panose="02020603050405020304" pitchFamily="18" charset="0"/>
              </a:rPr>
              <a:t>Current</a:t>
            </a:r>
          </a:p>
          <a:p>
            <a:pPr marL="0" marR="0" lvl="0" indent="0">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Prior to the imposition of disciplinary sanctions against a license, the licensee may request an informal conference. </a:t>
            </a:r>
          </a:p>
          <a:p>
            <a:pPr marL="342900" marR="0" lvl="0" indent="-342900">
              <a:lnSpc>
                <a:spcPct val="100000"/>
              </a:lnSpc>
              <a:spcBef>
                <a:spcPts val="0"/>
              </a:spcBef>
              <a:spcAft>
                <a:spcPts val="1000"/>
              </a:spcAft>
              <a:buAutoNum type="alphaUcPeriod"/>
            </a:pPr>
            <a:r>
              <a:rPr lang="en-US" sz="1400" dirty="0">
                <a:latin typeface="Aptos" panose="020B0004020202020204" pitchFamily="34" charset="0"/>
                <a:ea typeface="Aptos" panose="020B0004020202020204" pitchFamily="34" charset="0"/>
                <a:cs typeface="Times New Roman" panose="02020603050405020304" pitchFamily="18" charset="0"/>
              </a:rPr>
              <a:t>Informal conferences shall be attended by the Board attorney or designee, the investigating board member, and/or other representatives of the Board as the Chairman and Board attorney may deem necessary for the proper conduct of the conference. The licensee and/or the licensee’s attorney may attend the informal conference and shall be provided an opportunity to be heard. </a:t>
            </a:r>
          </a:p>
          <a:p>
            <a:pPr marL="342900" marR="0" lvl="0" indent="-342900">
              <a:lnSpc>
                <a:spcPct val="100000"/>
              </a:lnSpc>
              <a:spcBef>
                <a:spcPts val="0"/>
              </a:spcBef>
              <a:spcAft>
                <a:spcPts val="1000"/>
              </a:spcAft>
              <a:buAutoNum type="alphaUcPeriod"/>
            </a:pPr>
            <a:r>
              <a:rPr lang="en-US" sz="1400" dirty="0">
                <a:latin typeface="Aptos" panose="020B0004020202020204" pitchFamily="34" charset="0"/>
                <a:ea typeface="Aptos" panose="020B0004020202020204" pitchFamily="34" charset="0"/>
                <a:cs typeface="Times New Roman" panose="02020603050405020304" pitchFamily="18" charset="0"/>
              </a:rPr>
              <a:t>The Complainant may also attend the informal conference and shall be provided an opportunity to be heard regarding charges based upon the information provided. Nothing herein requires a complainant to attend an informal conference.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5D88685-77DB-36C1-96F6-2059DEFFE2C3}"/>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  </a:t>
            </a:r>
          </a:p>
        </p:txBody>
      </p:sp>
    </p:spTree>
    <p:extLst>
      <p:ext uri="{BB962C8B-B14F-4D97-AF65-F5344CB8AC3E}">
        <p14:creationId xmlns:p14="http://schemas.microsoft.com/office/powerpoint/2010/main" val="1790813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39B70-B0F2-FE86-9A16-A0B54A3EBD6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36C55B-4709-DCE2-CE95-7F0750B7D81E}"/>
              </a:ext>
            </a:extLst>
          </p:cNvPr>
          <p:cNvSpPr>
            <a:spLocks noGrp="1"/>
          </p:cNvSpPr>
          <p:nvPr>
            <p:ph idx="1"/>
          </p:nvPr>
        </p:nvSpPr>
        <p:spPr>
          <a:xfrm>
            <a:off x="838200" y="1524000"/>
            <a:ext cx="7696200" cy="4625686"/>
          </a:xfrm>
        </p:spPr>
        <p:txBody>
          <a:bodyPr>
            <a:noAutofit/>
          </a:bodyPr>
          <a:lstStyle/>
          <a:p>
            <a:pPr marL="914400" lvl="2" indent="0">
              <a:spcAft>
                <a:spcPts val="1000"/>
              </a:spcAft>
              <a:buNone/>
            </a:pPr>
            <a:endParaRPr lang="en-US"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8.7: Informal Conferences</a:t>
            </a:r>
          </a:p>
          <a:p>
            <a:pPr marL="0" marR="0" lvl="0" indent="0">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Continued</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0000"/>
              </a:lnSpc>
              <a:spcBef>
                <a:spcPts val="0"/>
              </a:spcBef>
              <a:spcAft>
                <a:spcPts val="1000"/>
              </a:spcAft>
              <a:buFont typeface="+mj-lt"/>
              <a:buAutoNum type="alphaUcPeriod" startAt="3"/>
            </a:pPr>
            <a:r>
              <a:rPr lang="en-US" sz="1400" dirty="0">
                <a:latin typeface="Aptos" panose="020B0004020202020204" pitchFamily="34" charset="0"/>
                <a:ea typeface="Aptos" panose="020B0004020202020204" pitchFamily="34" charset="0"/>
                <a:cs typeface="Times New Roman" panose="02020603050405020304" pitchFamily="18" charset="0"/>
              </a:rPr>
              <a:t>Informal conferences are not official meetings of the Board. </a:t>
            </a:r>
          </a:p>
          <a:p>
            <a:pPr marL="342900" marR="0" lvl="0" indent="-342900">
              <a:lnSpc>
                <a:spcPct val="100000"/>
              </a:lnSpc>
              <a:spcBef>
                <a:spcPts val="0"/>
              </a:spcBef>
              <a:spcAft>
                <a:spcPts val="1000"/>
              </a:spcAft>
              <a:buFont typeface="+mj-lt"/>
              <a:buAutoNum type="alphaUcPeriod" startAt="4"/>
            </a:pPr>
            <a:r>
              <a:rPr lang="en-US" sz="1400" dirty="0">
                <a:latin typeface="Aptos" panose="020B0004020202020204" pitchFamily="34" charset="0"/>
                <a:ea typeface="Aptos" panose="020B0004020202020204" pitchFamily="34" charset="0"/>
                <a:cs typeface="Times New Roman" panose="02020603050405020304" pitchFamily="18" charset="0"/>
              </a:rPr>
              <a:t>A proposed order shall be presented to the Board for its review following the conclusion of an informal conference. At the conclusion of its review, the Board shall approve, amend, or disapprove the proposed order. Should the Board approve the proposed order, the appropriate notation shall be made in the minutes of the Board and the proposed order shall be entered as an official action of the Board. The Executive Director shall contact the Licensee regarding Board amendments to the proposed order where the Licensee will be given an opportunity to concur or reject the amended proposed order. If the Licensee does not concur, or the Board rejects the proposed order, the case shall be scheduled for hearing. </a:t>
            </a:r>
          </a:p>
          <a:p>
            <a:pPr marL="0" marR="0" lvl="0" indent="0">
              <a:lnSpc>
                <a:spcPct val="100000"/>
              </a:lnSpc>
              <a:spcBef>
                <a:spcPts val="0"/>
              </a:spcBef>
              <a:spcAft>
                <a:spcPts val="1000"/>
              </a:spcAft>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A1BE7DB-CE31-7762-CD88-ED9607E3DA1D}"/>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Previous vs Current  </a:t>
            </a:r>
          </a:p>
        </p:txBody>
      </p:sp>
    </p:spTree>
    <p:extLst>
      <p:ext uri="{BB962C8B-B14F-4D97-AF65-F5344CB8AC3E}">
        <p14:creationId xmlns:p14="http://schemas.microsoft.com/office/powerpoint/2010/main" val="771733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E2C4C-6891-BA62-2430-B693F2E3A6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3D1313-B4E9-9650-2D61-88B0EDBC289B}"/>
              </a:ext>
            </a:extLst>
          </p:cNvPr>
          <p:cNvSpPr>
            <a:spLocks noGrp="1"/>
          </p:cNvSpPr>
          <p:nvPr>
            <p:ph idx="1"/>
          </p:nvPr>
        </p:nvSpPr>
        <p:spPr>
          <a:xfrm>
            <a:off x="381000" y="1371600"/>
            <a:ext cx="8610600" cy="5105400"/>
          </a:xfrm>
        </p:spPr>
        <p:txBody>
          <a:bodyPr>
            <a:noAutofit/>
          </a:bodyPr>
          <a:lstStyle/>
          <a:p>
            <a:pPr marL="0" marR="0" lvl="0" indent="0">
              <a:lnSpc>
                <a:spcPct val="100000"/>
              </a:lnSpc>
              <a:spcBef>
                <a:spcPts val="0"/>
              </a:spcBef>
              <a:spcAft>
                <a:spcPts val="1000"/>
              </a:spcAft>
              <a:buNone/>
            </a:pPr>
            <a:endParaRPr lang="en-US" b="1"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4.3.B </a:t>
            </a:r>
          </a:p>
          <a:p>
            <a:pPr marL="0" marR="0" lvl="0" indent="0">
              <a:lnSpc>
                <a:spcPct val="100000"/>
              </a:lnSpc>
              <a:spcBef>
                <a:spcPts val="0"/>
              </a:spcBef>
              <a:spcAft>
                <a:spcPts val="1000"/>
              </a:spcAft>
              <a:buNone/>
            </a:pPr>
            <a:r>
              <a:rPr lang="en-US" sz="1400" dirty="0">
                <a:latin typeface="Aptos" panose="020B0004020202020204" pitchFamily="34" charset="0"/>
              </a:rPr>
              <a:t>Requirements to Become a Licensed Professional Counselor (LPC)</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sz="1800" dirty="0">
                <a:latin typeface="Aptos" panose="020B0004020202020204" pitchFamily="34" charset="0"/>
                <a:ea typeface="Aptos" panose="020B0004020202020204" pitchFamily="34" charset="0"/>
                <a:cs typeface="Times New Roman" panose="02020603050405020304" pitchFamily="18" charset="0"/>
              </a:rPr>
              <a:t>Current</a:t>
            </a:r>
          </a:p>
          <a:p>
            <a:pPr marL="0" marR="0" lvl="0" indent="0">
              <a:lnSpc>
                <a:spcPct val="100000"/>
              </a:lnSpc>
              <a:spcBef>
                <a:spcPts val="0"/>
              </a:spcBef>
              <a:spcAft>
                <a:spcPts val="1000"/>
              </a:spcAft>
              <a:buNone/>
            </a:pPr>
            <a:r>
              <a:rPr lang="en-US" sz="1400" dirty="0">
                <a:latin typeface="Aptos" panose="020B0004020202020204" pitchFamily="34" charset="0"/>
              </a:rPr>
              <a:t>B. Supervision Requirements: An Applicant for independent practice licensure must document the following supervised experience requirements prior to applying for licensure. The supervisor must be a Mississippi Board qualified supervisor (LPC-S). </a:t>
            </a:r>
          </a:p>
          <a:p>
            <a:pPr marL="342900" marR="0" lvl="0" indent="-342900">
              <a:lnSpc>
                <a:spcPct val="100000"/>
              </a:lnSpc>
              <a:spcBef>
                <a:spcPts val="0"/>
              </a:spcBef>
              <a:spcAft>
                <a:spcPts val="1000"/>
              </a:spcAft>
              <a:buFont typeface="+mj-lt"/>
              <a:buAutoNum type="arabicPeriod"/>
            </a:pPr>
            <a:r>
              <a:rPr lang="en-US" sz="1400" dirty="0">
                <a:latin typeface="Aptos" panose="020B0004020202020204" pitchFamily="34" charset="0"/>
              </a:rPr>
              <a:t>A total of three thousand (3,000) supervised hours in not less than eighteen (18) months of counseling in a clinical setting post master’s degree (as referenced in Rule 1.4) comprised of the following: </a:t>
            </a:r>
          </a:p>
          <a:p>
            <a:pPr lvl="1">
              <a:lnSpc>
                <a:spcPct val="100000"/>
              </a:lnSpc>
              <a:spcBef>
                <a:spcPts val="0"/>
              </a:spcBef>
              <a:spcAft>
                <a:spcPts val="1000"/>
              </a:spcAft>
              <a:buAutoNum type="alphaLcPeriod"/>
            </a:pPr>
            <a:r>
              <a:rPr lang="en-US" sz="1400" dirty="0">
                <a:latin typeface="Aptos" panose="020B0004020202020204" pitchFamily="34" charset="0"/>
              </a:rPr>
              <a:t>A maximum of forty (40) supervised hours may be obtained per workweek. </a:t>
            </a:r>
          </a:p>
          <a:p>
            <a:pPr lvl="1">
              <a:lnSpc>
                <a:spcPct val="100000"/>
              </a:lnSpc>
              <a:spcBef>
                <a:spcPts val="0"/>
              </a:spcBef>
              <a:spcAft>
                <a:spcPts val="1000"/>
              </a:spcAft>
              <a:buAutoNum type="alphaLcPeriod"/>
            </a:pPr>
            <a:r>
              <a:rPr lang="en-US" sz="1400" dirty="0">
                <a:latin typeface="Aptos" panose="020B0004020202020204" pitchFamily="34" charset="0"/>
              </a:rPr>
              <a:t>A maximum of twenty-five (25) hours of direct service may be obtained per 40-hour workweek.</a:t>
            </a:r>
          </a:p>
          <a:p>
            <a:pPr lvl="1">
              <a:lnSpc>
                <a:spcPct val="100000"/>
              </a:lnSpc>
              <a:spcBef>
                <a:spcPts val="0"/>
              </a:spcBef>
              <a:spcAft>
                <a:spcPts val="1000"/>
              </a:spcAft>
              <a:buAutoNum type="alphaLcPeriod"/>
            </a:pPr>
            <a:r>
              <a:rPr lang="en-US" sz="1400" dirty="0">
                <a:latin typeface="Aptos" panose="020B0004020202020204" pitchFamily="34" charset="0"/>
              </a:rPr>
              <a:t>A minimum of one thousand two hundred (1,200) supervised hours must be in Direct Services with clients and/or psychotherapy service to clients. Direct Services are only face-to-face or synchronous methods of counseling including individual counseling, couples/family counseling, group counseling, and testing and assessment. </a:t>
            </a:r>
          </a:p>
          <a:p>
            <a:pPr marL="0" marR="0" lvl="0" indent="0">
              <a:lnSpc>
                <a:spcPct val="100000"/>
              </a:lnSpc>
              <a:spcBef>
                <a:spcPts val="0"/>
              </a:spcBef>
              <a:spcAft>
                <a:spcPts val="1000"/>
              </a:spcAft>
              <a:buNone/>
            </a:pPr>
            <a:r>
              <a:rPr lang="en-US" sz="1400" dirty="0">
                <a:latin typeface="Aptos" panose="020B0004020202020204" pitchFamily="34" charset="0"/>
              </a:rPr>
              <a:t> </a:t>
            </a:r>
          </a:p>
        </p:txBody>
      </p:sp>
      <p:sp>
        <p:nvSpPr>
          <p:cNvPr id="2" name="TextBox 1">
            <a:extLst>
              <a:ext uri="{FF2B5EF4-FFF2-40B4-BE49-F238E27FC236}">
                <a16:creationId xmlns:a16="http://schemas.microsoft.com/office/drawing/2014/main" id="{C7613BEE-B175-29F6-BB0D-0338D7EE3D96}"/>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Proposed Future Changes </a:t>
            </a:r>
          </a:p>
        </p:txBody>
      </p:sp>
    </p:spTree>
    <p:extLst>
      <p:ext uri="{BB962C8B-B14F-4D97-AF65-F5344CB8AC3E}">
        <p14:creationId xmlns:p14="http://schemas.microsoft.com/office/powerpoint/2010/main" val="1481242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F8819-E94C-2FF0-8A0B-EA4F317571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2374BC-354D-AF2F-D081-F17619E118B2}"/>
              </a:ext>
            </a:extLst>
          </p:cNvPr>
          <p:cNvSpPr>
            <a:spLocks noGrp="1"/>
          </p:cNvSpPr>
          <p:nvPr>
            <p:ph idx="1"/>
          </p:nvPr>
        </p:nvSpPr>
        <p:spPr>
          <a:xfrm>
            <a:off x="381000" y="1371600"/>
            <a:ext cx="8610600" cy="5105400"/>
          </a:xfrm>
        </p:spPr>
        <p:txBody>
          <a:bodyPr>
            <a:noAutofit/>
          </a:bodyPr>
          <a:lstStyle/>
          <a:p>
            <a:pPr marL="0" marR="0" lvl="0" indent="0">
              <a:lnSpc>
                <a:spcPct val="100000"/>
              </a:lnSpc>
              <a:spcBef>
                <a:spcPts val="0"/>
              </a:spcBef>
              <a:spcAft>
                <a:spcPts val="1000"/>
              </a:spcAft>
              <a:buNone/>
            </a:pPr>
            <a:endParaRPr lang="en-US" b="1"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4.3.B </a:t>
            </a:r>
          </a:p>
          <a:p>
            <a:pPr marL="0" marR="0" lvl="0" indent="0">
              <a:lnSpc>
                <a:spcPct val="100000"/>
              </a:lnSpc>
              <a:spcBef>
                <a:spcPts val="0"/>
              </a:spcBef>
              <a:spcAft>
                <a:spcPts val="1000"/>
              </a:spcAft>
              <a:buNone/>
            </a:pPr>
            <a:r>
              <a:rPr lang="en-US" sz="1400" dirty="0">
                <a:latin typeface="Aptos" panose="020B0004020202020204" pitchFamily="34" charset="0"/>
              </a:rPr>
              <a:t>Requirements to Become a Licensed Professional Counselor (LPC) </a:t>
            </a:r>
          </a:p>
          <a:p>
            <a:pPr marL="0" marR="0" lvl="0" indent="0">
              <a:lnSpc>
                <a:spcPct val="100000"/>
              </a:lnSpc>
              <a:spcBef>
                <a:spcPts val="0"/>
              </a:spcBef>
              <a:spcAft>
                <a:spcPts val="1000"/>
              </a:spcAft>
              <a:buNone/>
            </a:pPr>
            <a:r>
              <a:rPr lang="en-US" sz="1400" dirty="0">
                <a:effectLst/>
                <a:latin typeface="Aptos" panose="020B0004020202020204" pitchFamily="34" charset="0"/>
                <a:ea typeface="Aptos" panose="020B0004020202020204" pitchFamily="34" charset="0"/>
                <a:cs typeface="Times New Roman" panose="02020603050405020304" pitchFamily="18" charset="0"/>
              </a:rPr>
              <a:t>Continued: </a:t>
            </a:r>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p>
            <a:pPr lvl="1">
              <a:lnSpc>
                <a:spcPct val="100000"/>
              </a:lnSpc>
              <a:spcBef>
                <a:spcPts val="0"/>
              </a:spcBef>
              <a:spcAft>
                <a:spcPts val="1000"/>
              </a:spcAft>
              <a:buFont typeface="+mj-lt"/>
              <a:buAutoNum type="alphaLcPeriod" startAt="4"/>
            </a:pPr>
            <a:r>
              <a:rPr lang="en-US" sz="1400" dirty="0">
                <a:latin typeface="Aptos" panose="020B0004020202020204" pitchFamily="34" charset="0"/>
              </a:rPr>
              <a:t>One hundred (100) hours of individual face-to-face supervision are required. The Board will accept supervision hours meeting the following maximum ratios: one (1) supervision hour to forty (40) hours of services provided OR one (1) hour of supervision to twenty-five (25) hours of Direct Services. For persons working part time, supervision should occur no less frequently than every other week. </a:t>
            </a:r>
          </a:p>
          <a:p>
            <a:pPr lvl="1">
              <a:lnSpc>
                <a:spcPct val="100000"/>
              </a:lnSpc>
              <a:spcBef>
                <a:spcPts val="0"/>
              </a:spcBef>
              <a:spcAft>
                <a:spcPts val="1000"/>
              </a:spcAft>
              <a:buFont typeface="+mj-lt"/>
              <a:buAutoNum type="alphaLcPeriod" startAt="4"/>
            </a:pPr>
            <a:r>
              <a:rPr lang="en-US" sz="1400" dirty="0">
                <a:latin typeface="Aptos" panose="020B0004020202020204" pitchFamily="34" charset="0"/>
              </a:rPr>
              <a:t>Group supervision will be acceptable for not more than fifty (50) hours of the required one hundred (100) hours of individual supervision. </a:t>
            </a:r>
          </a:p>
          <a:p>
            <a:pPr lvl="1">
              <a:lnSpc>
                <a:spcPct val="100000"/>
              </a:lnSpc>
              <a:spcBef>
                <a:spcPts val="0"/>
              </a:spcBef>
              <a:spcAft>
                <a:spcPts val="1000"/>
              </a:spcAft>
              <a:buFont typeface="+mj-lt"/>
              <a:buAutoNum type="alphaLcPeriod" startAt="4"/>
            </a:pPr>
            <a:r>
              <a:rPr lang="en-US" sz="1400" dirty="0">
                <a:latin typeface="Aptos" panose="020B0004020202020204" pitchFamily="34" charset="0"/>
              </a:rPr>
              <a:t>Individual supervision provided by multiple supervisors regarding the same direct client service hours at the same site during the same time frame will not be accepted.</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sz="1400" dirty="0">
                <a:latin typeface="Aptos" panose="020B0004020202020204" pitchFamily="34" charset="0"/>
              </a:rPr>
              <a:t> </a:t>
            </a:r>
          </a:p>
        </p:txBody>
      </p:sp>
      <p:sp>
        <p:nvSpPr>
          <p:cNvPr id="2" name="TextBox 1">
            <a:extLst>
              <a:ext uri="{FF2B5EF4-FFF2-40B4-BE49-F238E27FC236}">
                <a16:creationId xmlns:a16="http://schemas.microsoft.com/office/drawing/2014/main" id="{B7BF2DE3-0A76-EC85-38C8-555FF065F3E4}"/>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Proposed Future Changes </a:t>
            </a:r>
          </a:p>
        </p:txBody>
      </p:sp>
    </p:spTree>
    <p:extLst>
      <p:ext uri="{BB962C8B-B14F-4D97-AF65-F5344CB8AC3E}">
        <p14:creationId xmlns:p14="http://schemas.microsoft.com/office/powerpoint/2010/main" val="402201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4B764-4530-AFFE-BD80-D5DC1B5D6D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B313CC-064F-F445-39E6-570E8FF971B8}"/>
              </a:ext>
            </a:extLst>
          </p:cNvPr>
          <p:cNvSpPr>
            <a:spLocks noGrp="1"/>
          </p:cNvSpPr>
          <p:nvPr>
            <p:ph idx="1"/>
          </p:nvPr>
        </p:nvSpPr>
        <p:spPr>
          <a:xfrm>
            <a:off x="381000" y="1371600"/>
            <a:ext cx="8610600" cy="5105400"/>
          </a:xfrm>
        </p:spPr>
        <p:txBody>
          <a:bodyPr>
            <a:noAutofit/>
          </a:bodyPr>
          <a:lstStyle/>
          <a:p>
            <a:pPr marL="0" marR="0" lvl="0" indent="0">
              <a:lnSpc>
                <a:spcPct val="100000"/>
              </a:lnSpc>
              <a:spcBef>
                <a:spcPts val="0"/>
              </a:spcBef>
              <a:spcAft>
                <a:spcPts val="1000"/>
              </a:spcAft>
              <a:buNone/>
            </a:pPr>
            <a:endParaRPr lang="en-US" b="1"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4.3.B </a:t>
            </a:r>
          </a:p>
          <a:p>
            <a:pPr marL="0" marR="0" lvl="0" indent="0">
              <a:lnSpc>
                <a:spcPct val="100000"/>
              </a:lnSpc>
              <a:spcBef>
                <a:spcPts val="0"/>
              </a:spcBef>
              <a:spcAft>
                <a:spcPts val="1000"/>
              </a:spcAft>
              <a:buNone/>
            </a:pPr>
            <a:r>
              <a:rPr lang="en-US" sz="1800" dirty="0">
                <a:latin typeface="Aptos" panose="020B0004020202020204" pitchFamily="34" charset="0"/>
                <a:ea typeface="Aptos" panose="020B0004020202020204" pitchFamily="34" charset="0"/>
                <a:cs typeface="Times New Roman" panose="02020603050405020304" pitchFamily="18" charset="0"/>
              </a:rPr>
              <a:t>Proposed</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sz="1400" dirty="0">
                <a:latin typeface="Aptos" panose="020B0004020202020204" pitchFamily="34" charset="0"/>
              </a:rPr>
              <a:t>Requirements to Become a Licensed Professional Counselor (LPC) </a:t>
            </a:r>
          </a:p>
          <a:p>
            <a:pPr marL="0" indent="0">
              <a:lnSpc>
                <a:spcPct val="100000"/>
              </a:lnSpc>
              <a:spcBef>
                <a:spcPts val="0"/>
              </a:spcBef>
              <a:spcAft>
                <a:spcPts val="1000"/>
              </a:spcAft>
              <a:buNone/>
            </a:pPr>
            <a:r>
              <a:rPr lang="en-US" sz="1400" dirty="0">
                <a:latin typeface="Aptos" panose="020B0004020202020204" pitchFamily="34" charset="0"/>
              </a:rPr>
              <a:t>B. Supervision Requirements: An Applicant for independent practice licensure must document the following supervised experience requirements prior to applying for licensure. The supervisor must be a Mississippi Board qualified supervisor (LPC-S). </a:t>
            </a:r>
          </a:p>
          <a:p>
            <a:pPr marL="342900" marR="0" lvl="0" indent="-342900">
              <a:lnSpc>
                <a:spcPct val="100000"/>
              </a:lnSpc>
              <a:spcBef>
                <a:spcPts val="0"/>
              </a:spcBef>
              <a:spcAft>
                <a:spcPts val="1000"/>
              </a:spcAft>
              <a:buFont typeface="+mj-lt"/>
              <a:buAutoNum type="arabicPeriod"/>
            </a:pPr>
            <a:r>
              <a:rPr lang="en-US" sz="1400" dirty="0">
                <a:latin typeface="Aptos" panose="020B0004020202020204" pitchFamily="34" charset="0"/>
              </a:rPr>
              <a:t>A total of three thousand (3,000) supervised hours in not less than eighteen (18) months of counseling in a clinical setting post master’s degree (as referenced in Rule 1.4) comprised of the following: </a:t>
            </a:r>
          </a:p>
          <a:p>
            <a:pPr lvl="1">
              <a:lnSpc>
                <a:spcPct val="100000"/>
              </a:lnSpc>
              <a:spcBef>
                <a:spcPts val="0"/>
              </a:spcBef>
              <a:spcAft>
                <a:spcPts val="1000"/>
              </a:spcAft>
              <a:buAutoNum type="alphaLcPeriod"/>
            </a:pPr>
            <a:r>
              <a:rPr lang="en-US" sz="1400" dirty="0">
                <a:latin typeface="Aptos" panose="020B0004020202020204" pitchFamily="34" charset="0"/>
              </a:rPr>
              <a:t>A minimum of one thousand two hundred (1200) supervised hours must be in Direct Services with clients and/or psychotherapy services to clients. Direct Services are only face-to-face or synchronous methods of counseling including individual counseling, couples/family counseling, group counseling, and testing and assessment.</a:t>
            </a:r>
          </a:p>
          <a:p>
            <a:pPr lvl="1">
              <a:lnSpc>
                <a:spcPct val="100000"/>
              </a:lnSpc>
              <a:spcBef>
                <a:spcPts val="0"/>
              </a:spcBef>
              <a:spcAft>
                <a:spcPts val="1000"/>
              </a:spcAft>
              <a:buAutoNum type="alphaLcPeriod"/>
            </a:pPr>
            <a:r>
              <a:rPr lang="en-US" sz="1400" dirty="0">
                <a:latin typeface="Aptos" panose="020B0004020202020204" pitchFamily="34" charset="0"/>
              </a:rPr>
              <a:t>A minimum of one hundred (100) hours of individual face-to-face or synchronous supervision is required. </a:t>
            </a:r>
          </a:p>
        </p:txBody>
      </p:sp>
      <p:sp>
        <p:nvSpPr>
          <p:cNvPr id="2" name="TextBox 1">
            <a:extLst>
              <a:ext uri="{FF2B5EF4-FFF2-40B4-BE49-F238E27FC236}">
                <a16:creationId xmlns:a16="http://schemas.microsoft.com/office/drawing/2014/main" id="{1F49331F-C666-978E-F1D7-92E100453463}"/>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Proposed Future Changes </a:t>
            </a:r>
          </a:p>
        </p:txBody>
      </p:sp>
    </p:spTree>
    <p:extLst>
      <p:ext uri="{BB962C8B-B14F-4D97-AF65-F5344CB8AC3E}">
        <p14:creationId xmlns:p14="http://schemas.microsoft.com/office/powerpoint/2010/main" val="3143831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485B9-6C04-FB4A-4378-FAB0480CC8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BB10CB-4AEB-7437-5956-5F0BF35A26D0}"/>
              </a:ext>
            </a:extLst>
          </p:cNvPr>
          <p:cNvSpPr>
            <a:spLocks noGrp="1"/>
          </p:cNvSpPr>
          <p:nvPr>
            <p:ph idx="1"/>
          </p:nvPr>
        </p:nvSpPr>
        <p:spPr>
          <a:xfrm>
            <a:off x="381000" y="1371600"/>
            <a:ext cx="8610600" cy="5105400"/>
          </a:xfrm>
        </p:spPr>
        <p:txBody>
          <a:bodyPr>
            <a:noAutofit/>
          </a:bodyPr>
          <a:lstStyle/>
          <a:p>
            <a:pPr marL="0" marR="0" lvl="0" indent="0">
              <a:lnSpc>
                <a:spcPct val="100000"/>
              </a:lnSpc>
              <a:spcBef>
                <a:spcPts val="0"/>
              </a:spcBef>
              <a:spcAft>
                <a:spcPts val="1000"/>
              </a:spcAft>
              <a:buNone/>
            </a:pPr>
            <a:endParaRPr lang="en-US" b="1"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r>
              <a:rPr lang="en-US" b="1" dirty="0">
                <a:effectLst/>
                <a:latin typeface="Aptos" panose="020B0004020202020204" pitchFamily="34" charset="0"/>
                <a:ea typeface="Aptos" panose="020B0004020202020204" pitchFamily="34" charset="0"/>
                <a:cs typeface="Times New Roman" panose="02020603050405020304" pitchFamily="18" charset="0"/>
              </a:rPr>
              <a:t>Rule 4.3.B </a:t>
            </a:r>
          </a:p>
          <a:p>
            <a:pPr marL="0" marR="0" lvl="0" indent="0">
              <a:lnSpc>
                <a:spcPct val="100000"/>
              </a:lnSpc>
              <a:spcBef>
                <a:spcPts val="0"/>
              </a:spcBef>
              <a:spcAft>
                <a:spcPts val="1000"/>
              </a:spcAft>
              <a:buNone/>
            </a:pPr>
            <a:r>
              <a:rPr lang="en-US" sz="1400" dirty="0">
                <a:latin typeface="Aptos" panose="020B0004020202020204" pitchFamily="34" charset="0"/>
                <a:ea typeface="Aptos" panose="020B0004020202020204" pitchFamily="34" charset="0"/>
                <a:cs typeface="Times New Roman" panose="02020603050405020304" pitchFamily="18" charset="0"/>
              </a:rPr>
              <a:t>Continued</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100000"/>
              </a:lnSpc>
              <a:spcBef>
                <a:spcPts val="0"/>
              </a:spcBef>
              <a:spcAft>
                <a:spcPts val="1000"/>
              </a:spcAft>
              <a:buFont typeface="+mj-lt"/>
              <a:buAutoNum type="alphaLcPeriod" startAt="3"/>
            </a:pPr>
            <a:r>
              <a:rPr lang="en-US" sz="1400" dirty="0">
                <a:latin typeface="Aptos" panose="020B0004020202020204" pitchFamily="34" charset="0"/>
              </a:rPr>
              <a:t>A minimum of 2 hours of supervision is required each month </a:t>
            </a:r>
          </a:p>
          <a:p>
            <a:pPr marL="800100" lvl="1" indent="-342900">
              <a:lnSpc>
                <a:spcPct val="100000"/>
              </a:lnSpc>
              <a:spcBef>
                <a:spcPts val="0"/>
              </a:spcBef>
              <a:spcAft>
                <a:spcPts val="1000"/>
              </a:spcAft>
              <a:buFont typeface="+mj-lt"/>
              <a:buAutoNum type="alphaLcPeriod" startAt="3"/>
            </a:pPr>
            <a:r>
              <a:rPr lang="en-US" sz="1400" dirty="0">
                <a:latin typeface="Aptos" panose="020B0004020202020204" pitchFamily="34" charset="0"/>
              </a:rPr>
              <a:t>Group supervision will be acceptable for not more than fifty (50) hours of the required one hundred (100) hours of individual supervision. </a:t>
            </a:r>
          </a:p>
          <a:p>
            <a:pPr marL="800100" lvl="1" indent="-342900">
              <a:lnSpc>
                <a:spcPct val="100000"/>
              </a:lnSpc>
              <a:spcBef>
                <a:spcPts val="0"/>
              </a:spcBef>
              <a:spcAft>
                <a:spcPts val="1000"/>
              </a:spcAft>
              <a:buFont typeface="+mj-lt"/>
              <a:buAutoNum type="alphaLcPeriod" startAt="3"/>
            </a:pPr>
            <a:r>
              <a:rPr lang="en-US" sz="1400" dirty="0">
                <a:latin typeface="Aptos" panose="020B0004020202020204" pitchFamily="34" charset="0"/>
              </a:rPr>
              <a:t>Individual supervision provided by multiple supervisors regarding the same direct client services hours at the same site during the same time frame will not be accepted</a:t>
            </a:r>
          </a:p>
          <a:p>
            <a:pPr marL="0" marR="0" lvl="0" indent="0">
              <a:lnSpc>
                <a:spcPct val="100000"/>
              </a:lnSpc>
              <a:spcBef>
                <a:spcPts val="0"/>
              </a:spcBef>
              <a:spcAft>
                <a:spcPts val="1000"/>
              </a:spcAft>
              <a:buNone/>
            </a:pPr>
            <a:r>
              <a:rPr lang="en-US" sz="1400" dirty="0">
                <a:latin typeface="Aptos" panose="020B0004020202020204" pitchFamily="34" charset="0"/>
              </a:rPr>
              <a:t> </a:t>
            </a:r>
          </a:p>
        </p:txBody>
      </p:sp>
      <p:sp>
        <p:nvSpPr>
          <p:cNvPr id="2" name="TextBox 1">
            <a:extLst>
              <a:ext uri="{FF2B5EF4-FFF2-40B4-BE49-F238E27FC236}">
                <a16:creationId xmlns:a16="http://schemas.microsoft.com/office/drawing/2014/main" id="{033D6DA8-4DA1-9C77-148F-D3BE98F52673}"/>
              </a:ext>
            </a:extLst>
          </p:cNvPr>
          <p:cNvSpPr txBox="1"/>
          <p:nvPr/>
        </p:nvSpPr>
        <p:spPr>
          <a:xfrm>
            <a:off x="1828800" y="467174"/>
            <a:ext cx="5715000" cy="584775"/>
          </a:xfrm>
          <a:prstGeom prst="rect">
            <a:avLst/>
          </a:prstGeom>
          <a:noFill/>
        </p:spPr>
        <p:txBody>
          <a:bodyPr wrap="square" rtlCol="0">
            <a:spAutoFit/>
          </a:bodyPr>
          <a:lstStyle/>
          <a:p>
            <a:pPr algn="ctr"/>
            <a:r>
              <a:rPr lang="en-US" sz="3200" b="1" dirty="0">
                <a:latin typeface="Aptos" panose="020B0004020202020204" pitchFamily="34" charset="0"/>
              </a:rPr>
              <a:t>Proposed</a:t>
            </a:r>
          </a:p>
        </p:txBody>
      </p:sp>
    </p:spTree>
    <p:extLst>
      <p:ext uri="{BB962C8B-B14F-4D97-AF65-F5344CB8AC3E}">
        <p14:creationId xmlns:p14="http://schemas.microsoft.com/office/powerpoint/2010/main" val="345377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3F231-7359-C489-D99A-0F82E74463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354EC4-E36A-5073-7B7B-08E53F04F1E9}"/>
              </a:ext>
            </a:extLst>
          </p:cNvPr>
          <p:cNvSpPr>
            <a:spLocks noGrp="1"/>
          </p:cNvSpPr>
          <p:nvPr>
            <p:ph idx="1"/>
          </p:nvPr>
        </p:nvSpPr>
        <p:spPr>
          <a:xfrm>
            <a:off x="762000" y="1371600"/>
            <a:ext cx="7620000" cy="5105400"/>
          </a:xfrm>
        </p:spPr>
        <p:txBody>
          <a:bodyPr>
            <a:noAutofit/>
          </a:bodyPr>
          <a:lstStyle/>
          <a:p>
            <a:pPr marL="0" marR="0" lvl="0" indent="0">
              <a:lnSpc>
                <a:spcPct val="100000"/>
              </a:lnSpc>
              <a:spcBef>
                <a:spcPts val="0"/>
              </a:spcBef>
              <a:spcAft>
                <a:spcPts val="1000"/>
              </a:spcAft>
              <a:buNone/>
            </a:pPr>
            <a:endParaRPr lang="en-US" b="1"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0000"/>
              </a:lnSpc>
              <a:spcBef>
                <a:spcPts val="0"/>
              </a:spcBef>
              <a:spcAft>
                <a:spcPts val="1000"/>
              </a:spcAft>
              <a:buNone/>
            </a:pPr>
            <a:endParaRPr lang="en-US" b="1" dirty="0">
              <a:latin typeface="Aptos" panose="020B0004020202020204" pitchFamily="34" charset="0"/>
              <a:ea typeface="Aptos" panose="020B0004020202020204" pitchFamily="34" charset="0"/>
              <a:cs typeface="Times New Roman" panose="02020603050405020304" pitchFamily="18" charset="0"/>
            </a:endParaRPr>
          </a:p>
          <a:p>
            <a:pPr>
              <a:lnSpc>
                <a:spcPct val="100000"/>
              </a:lnSpc>
              <a:spcBef>
                <a:spcPts val="0"/>
              </a:spcBef>
              <a:spcAft>
                <a:spcPts val="1000"/>
              </a:spcAft>
            </a:pPr>
            <a:r>
              <a:rPr lang="en-US" b="1" dirty="0">
                <a:latin typeface="Aptos" panose="020B0004020202020204" pitchFamily="34" charset="0"/>
                <a:ea typeface="Aptos" panose="020B0004020202020204" pitchFamily="34" charset="0"/>
                <a:cs typeface="Times New Roman" panose="02020603050405020304" pitchFamily="18" charset="0"/>
              </a:rPr>
              <a:t>Open for comments from public until October 25</a:t>
            </a:r>
          </a:p>
          <a:p>
            <a:pPr>
              <a:lnSpc>
                <a:spcPct val="100000"/>
              </a:lnSpc>
              <a:spcBef>
                <a:spcPts val="0"/>
              </a:spcBef>
              <a:spcAft>
                <a:spcPts val="1000"/>
              </a:spcAft>
            </a:pPr>
            <a:r>
              <a:rPr lang="en-US" b="1" dirty="0">
                <a:effectLst/>
                <a:latin typeface="Aptos" panose="020B0004020202020204" pitchFamily="34" charset="0"/>
                <a:ea typeface="Aptos" panose="020B0004020202020204" pitchFamily="34" charset="0"/>
                <a:cs typeface="Times New Roman" panose="02020603050405020304" pitchFamily="18" charset="0"/>
              </a:rPr>
              <a:t>All comments wil</a:t>
            </a:r>
            <a:r>
              <a:rPr lang="en-US" b="1" dirty="0">
                <a:latin typeface="Aptos" panose="020B0004020202020204" pitchFamily="34" charset="0"/>
                <a:ea typeface="Aptos" panose="020B0004020202020204" pitchFamily="34" charset="0"/>
                <a:cs typeface="Times New Roman" panose="02020603050405020304" pitchFamily="18" charset="0"/>
              </a:rPr>
              <a:t>l be reviewed and taken under advisement by the LPC Board</a:t>
            </a:r>
          </a:p>
          <a:p>
            <a:pPr>
              <a:lnSpc>
                <a:spcPct val="100000"/>
              </a:lnSpc>
              <a:spcBef>
                <a:spcPts val="0"/>
              </a:spcBef>
              <a:spcAft>
                <a:spcPts val="1000"/>
              </a:spcAft>
            </a:pPr>
            <a:r>
              <a:rPr lang="en-US" b="1" dirty="0">
                <a:effectLst/>
                <a:latin typeface="Aptos" panose="020B0004020202020204" pitchFamily="34" charset="0"/>
                <a:ea typeface="Aptos" panose="020B0004020202020204" pitchFamily="34" charset="0"/>
                <a:cs typeface="Times New Roman" panose="02020603050405020304" pitchFamily="18" charset="0"/>
              </a:rPr>
              <a:t>Comments will be sent </a:t>
            </a:r>
            <a:r>
              <a:rPr lang="en-US" b="1" dirty="0">
                <a:latin typeface="Aptos" panose="020B0004020202020204" pitchFamily="34" charset="0"/>
                <a:ea typeface="Aptos" panose="020B0004020202020204" pitchFamily="34" charset="0"/>
                <a:cs typeface="Times New Roman" panose="02020603050405020304" pitchFamily="18" charset="0"/>
              </a:rPr>
              <a:t>with proposed change to OLRC</a:t>
            </a:r>
            <a:endParaRPr lang="en-US" b="1"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BE04879-056D-A752-2EAE-5312DED6795A}"/>
              </a:ext>
            </a:extLst>
          </p:cNvPr>
          <p:cNvSpPr txBox="1"/>
          <p:nvPr/>
        </p:nvSpPr>
        <p:spPr>
          <a:xfrm>
            <a:off x="1828800" y="467174"/>
            <a:ext cx="5715000" cy="1077218"/>
          </a:xfrm>
          <a:prstGeom prst="rect">
            <a:avLst/>
          </a:prstGeom>
          <a:noFill/>
        </p:spPr>
        <p:txBody>
          <a:bodyPr wrap="square" rtlCol="0">
            <a:spAutoFit/>
          </a:bodyPr>
          <a:lstStyle/>
          <a:p>
            <a:pPr algn="ctr"/>
            <a:r>
              <a:rPr lang="en-US" sz="3200" b="1" dirty="0">
                <a:latin typeface="Aptos" panose="020B0004020202020204" pitchFamily="34" charset="0"/>
              </a:rPr>
              <a:t>Information Regarding Rule 4.3.B. Proposal</a:t>
            </a:r>
          </a:p>
        </p:txBody>
      </p:sp>
    </p:spTree>
    <p:extLst>
      <p:ext uri="{BB962C8B-B14F-4D97-AF65-F5344CB8AC3E}">
        <p14:creationId xmlns:p14="http://schemas.microsoft.com/office/powerpoint/2010/main" val="3512933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7AEE-6DFB-D753-DE2C-7E60C2C48A4D}"/>
              </a:ext>
            </a:extLst>
          </p:cNvPr>
          <p:cNvSpPr>
            <a:spLocks noGrp="1"/>
          </p:cNvSpPr>
          <p:nvPr>
            <p:ph type="title"/>
          </p:nvPr>
        </p:nvSpPr>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1D035A28-62CD-664F-8114-5BB1454A1D0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29166" y="533400"/>
            <a:ext cx="7633834" cy="4932363"/>
          </a:xfrm>
        </p:spPr>
      </p:pic>
    </p:spTree>
    <p:extLst>
      <p:ext uri="{BB962C8B-B14F-4D97-AF65-F5344CB8AC3E}">
        <p14:creationId xmlns:p14="http://schemas.microsoft.com/office/powerpoint/2010/main" val="2656829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BF0AC-9228-CCD8-EA4B-10A21C6983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965724-B43F-0ECB-1E2C-7801AAACE851}"/>
              </a:ext>
            </a:extLst>
          </p:cNvPr>
          <p:cNvSpPr>
            <a:spLocks noGrp="1"/>
          </p:cNvSpPr>
          <p:nvPr>
            <p:ph type="title"/>
          </p:nvPr>
        </p:nvSpPr>
        <p:spPr/>
        <p:txBody>
          <a:bodyPr/>
          <a:lstStyle/>
          <a:p>
            <a:endParaRPr lang="en-US"/>
          </a:p>
        </p:txBody>
      </p:sp>
      <p:pic>
        <p:nvPicPr>
          <p:cNvPr id="7" name="Content Placeholder 6" descr="A screenshot of a computer&#10;&#10;AI-generated content may be incorrect.">
            <a:extLst>
              <a:ext uri="{FF2B5EF4-FFF2-40B4-BE49-F238E27FC236}">
                <a16:creationId xmlns:a16="http://schemas.microsoft.com/office/drawing/2014/main" id="{76AFD594-41FC-785A-D998-75E2BB67D9E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5048" y="457200"/>
            <a:ext cx="7941752" cy="5181600"/>
          </a:xfrm>
        </p:spPr>
      </p:pic>
    </p:spTree>
    <p:extLst>
      <p:ext uri="{BB962C8B-B14F-4D97-AF65-F5344CB8AC3E}">
        <p14:creationId xmlns:p14="http://schemas.microsoft.com/office/powerpoint/2010/main" val="4021924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DEE68-475D-AFE8-4475-2EC89E3FD1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0F9A8-4A8B-CA36-0277-950E32C347E7}"/>
              </a:ext>
            </a:extLst>
          </p:cNvPr>
          <p:cNvSpPr>
            <a:spLocks noGrp="1"/>
          </p:cNvSpPr>
          <p:nvPr>
            <p:ph type="title"/>
          </p:nvPr>
        </p:nvSpPr>
        <p:spPr/>
        <p:txBody>
          <a:bodyPr/>
          <a:lstStyle/>
          <a:p>
            <a:endParaRPr lang="en-US"/>
          </a:p>
        </p:txBody>
      </p:sp>
      <p:pic>
        <p:nvPicPr>
          <p:cNvPr id="6" name="Content Placeholder 5" descr="A screenshot of a computer&#10;&#10;AI-generated content may be incorrect.">
            <a:extLst>
              <a:ext uri="{FF2B5EF4-FFF2-40B4-BE49-F238E27FC236}">
                <a16:creationId xmlns:a16="http://schemas.microsoft.com/office/drawing/2014/main" id="{A3C3F02B-AC04-5AAE-9217-0C1771B228D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800" y="304800"/>
            <a:ext cx="8153400" cy="5638800"/>
          </a:xfrm>
        </p:spPr>
      </p:pic>
    </p:spTree>
    <p:extLst>
      <p:ext uri="{BB962C8B-B14F-4D97-AF65-F5344CB8AC3E}">
        <p14:creationId xmlns:p14="http://schemas.microsoft.com/office/powerpoint/2010/main" val="101570505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5215</TotalTime>
  <Words>2908</Words>
  <Application>Microsoft Office PowerPoint</Application>
  <PresentationFormat>On-screen Show (4:3)</PresentationFormat>
  <Paragraphs>226</Paragraphs>
  <Slides>27</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Aptos</vt:lpstr>
      <vt:lpstr>Arial</vt:lpstr>
      <vt:lpstr>Calibri</vt:lpstr>
      <vt:lpstr>Gill Sans MT</vt:lpstr>
      <vt:lpstr>Times New Roman</vt:lpstr>
      <vt:lpstr>Gallery</vt:lpstr>
      <vt:lpstr>Rules &amp; Regulations – What’s New and What’s Next   LPC Lunch and Learn </vt:lpstr>
      <vt:lpstr>Introductions  and Housekeeping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MGCCC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melissa.windham</dc:creator>
  <cp:lastModifiedBy>kimberly sallis</cp:lastModifiedBy>
  <cp:revision>90</cp:revision>
  <cp:lastPrinted>2025-10-10T16:42:57Z</cp:lastPrinted>
  <dcterms:created xsi:type="dcterms:W3CDTF">2012-01-23T19:52:00Z</dcterms:created>
  <dcterms:modified xsi:type="dcterms:W3CDTF">2025-10-13T20:11:35Z</dcterms:modified>
</cp:coreProperties>
</file>